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charts/chart1.xml" ContentType="application/vnd.openxmlformats-officedocument.drawingml.chart+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areaChart>
        <c:varyColors val="0"/>
        <c:ser>
          <c:idx val="0"/>
          <c:order val="0"/>
          <c:tx>
            <c:strRef>
              <c:f>Sheet1!$B$1</c:f>
              <c:strCache>
                <c:ptCount val="1"/>
                <c:pt idx="0">
                  <c:v>系列1</c:v>
                </c:pt>
              </c:strCache>
            </c:strRef>
          </c:tx>
          <c:spPr>
            <a:solidFill>
              <a:srgbClr val="2273FF"/>
            </a:solidFill>
            <a:effectLst/>
          </c:spPr>
          <c:invertIfNegative val="0"/>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cat>
            <c:multiLvlStrRef>
              <c:f>Sheet1!$A$2:$A$6</c:f>
              <c:multiLvlStrCache>
                <c:ptCount val="5"/>
                <c:lvl>
                  <c:pt idx="0">
                    <c:v>类别1</c:v>
                  </c:pt>
                  <c:pt idx="1">
                    <c:v>类别2</c:v>
                  </c:pt>
                  <c:pt idx="2">
                    <c:v>类别3</c:v>
                  </c:pt>
                  <c:pt idx="3">
                    <c:v>类别4</c:v>
                  </c:pt>
                  <c:pt idx="4">
                    <c:v>类别5</c:v>
                  </c:pt>
                </c:lvl>
              </c:multiLvlStrCache>
            </c:multiLvlStrRef>
          </c:cat>
          <c:val>
            <c:numRef>
              <c:f>Sheet1!$B$2:$B$6</c:f>
              <c:numCache>
                <c:formatCode>General</c:formatCode>
                <c:ptCount val="5"/>
                <c:pt idx="0">
                  <c:v>12</c:v>
                </c:pt>
                <c:pt idx="1">
                  <c:v>19</c:v>
                </c:pt>
                <c:pt idx="2">
                  <c:v>5</c:v>
                </c:pt>
                <c:pt idx="3">
                  <c:v>2</c:v>
                </c:pt>
                <c:pt idx="4">
                  <c:v>18</c:v>
                </c:pt>
              </c:numCache>
            </c:numRef>
          </c:val>
        </c:ser>
        <c:dLbls>
          <c:numFmt formatCode="#,##0" sourceLinked="0"/>
          <c:txPr>
            <a:bodyPr/>
            <a:lstStyle/>
            <a:p>
              <a:pPr>
                <a:defRPr b="0" i="0" strike="noStrike" sz="1200" u="none">
                  <a:solidFill>
                    <a:srgbClr val="000000"/>
                  </a:solidFill>
                  <a:latin typeface="Arial"/>
                </a:defRPr>
              </a:pPr>
            </a:p>
          </c:txPr>
          <c:showLegendKey val="0"/>
          <c:showVal val="0"/>
          <c:showCatName val="0"/>
          <c:showSerName val="0"/>
          <c:showPercent val="0"/>
          <c:showBubbleSize val="0"/>
          <c:showLeaderLines val="0"/>
        </c:dLbls>
        <c:axId val="2094734554"/>
        <c:axId val="2094734552"/>
        <c:axId val="2094734556"/>
      </c:areaChart>
      <c:catAx>
        <c:axId val="2094734554"/>
        <c:scaling>
          <c:orientation val="minMax"/>
        </c:scaling>
        <c:delete val="0"/>
        <c:axPos val="b"/>
        <c:majorGridlines>
          <c:spPr>
            <a:ln w="12700" cap="flat">
              <a:solidFill>
                <a:srgbClr val="ffffff"/>
              </a:solidFill>
              <a:prstDash val="dash"/>
              <a:round/>
            </a:ln>
          </c:spPr>
        </c:majorGridlines>
        <c:numFmt formatCode="General" sourceLinked="1"/>
        <c:majorTickMark val="out"/>
        <c:minorTickMark val="none"/>
        <c:tickLblPos val="low"/>
        <c:spPr>
          <a:ln w="12700" cap="flat">
            <a:solidFill>
              <a:srgbClr val="888888"/>
            </a:solidFill>
            <a:prstDash val="solid"/>
            <a:round/>
          </a:ln>
        </c:spPr>
        <c:txPr>
          <a:bodyPr/>
          <a:lstStyle/>
          <a:p>
            <a:pPr>
              <a:defRPr sz="720" b="0" i="0" u="none" strike="noStrike">
                <a:solidFill>
                  <a:srgbClr val="FFFFFF"/>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ffffff"/>
              </a:solidFill>
              <a:prstDash val="dash"/>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720" b="0" i="0" u="none" strike="noStrike">
                <a:solidFill>
                  <a:srgbClr val="FFFFFF"/>
                </a:solidFill>
                <a:latin typeface="Arial"/>
              </a:defRPr>
            </a:pPr>
            <a:endParaRPr lang="en-US"/>
          </a:p>
        </c:txPr>
        <c:crossAx val="2094734554"/>
        <c:crosses val="autoZero"/>
        <c:crossBetween val="between"/>
      </c:valAx>
      <c:spPr>
        <a:solidFill>
          <a:srgbClr val="000000">
            <a:alpha val="0"/>
          </a:srgbClr>
        </a:solidFill>
        <a:ln>
          <a:noFill/>
        </a:ln>
        <a:effectLst/>
      </c:spPr>
    </c:plotArea>
    <c:plotVisOnly val="1"/>
    <c:dispBlanksAs val="span"/>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Designing realism -There was no access to real student data. Imagine, research, and manually design how students might behave, from performance patterns to support needs..&amp;nbsp; While auto-generators exist, they only create random or flat data. They cannot reflect the complex relationships between fields like cohort, academic status, and attendance.We had to go far beyond basic generation. Manual Cross validation -&amp;nbsp;Each data point had to be validated across multiple columns. for example, ensuring a student with “New” status wasn’t marked as failing..&amp;nbsp;Research dependent -&amp;nbsp;To mimic real student behaviour, we relied on external academic research, like attendance trends and dropout risks, and carefully integrated those patterns into the dataset.&amp;nbsp;high effort -&amp;nbsp;The process required attention to detail, iteration, and constant sense-checking. cross validation-&amp;nbsp;This level of realism needed human reasoning, not just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the unique challenges international students face across psychological, cultural, and financial dimensions. [pause] These students navigate a complex landscape that often affects their academic performance in ways that remain hidden until too late. What if we could identify these struggles earlier? Research by Akçapınar shows that academic indicators like grades and attendance provide crucial signals of students at risk of falling behind. [pause] The advancement of machine learning has transformed our ability to predict performance issues, with recent models demonstrating remarkable accuracy in early detection. Consider how powerful this becomes when we apply these insights in real time - complex student data becomes clear, actionable intelligence that enables targeted intervention. [pause] Rather than waiting for failure, we can create personalized support systems that address specific challenges before they derail a student's academic journey.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slideLayout" Target="../slideLayouts/slideLayout1.xml"/><Relationship Id="rId11"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slideLayout" Target="../slideLayouts/slideLayout1.xml"/><Relationship Id="rId10"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jp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slideLayout" Target="../slideLayouts/slideLayout1.xml"/><Relationship Id="rId11"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slideLayout" Target="../slideLayouts/slideLayout1.xml"/><Relationship Id="rId7"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slideLayout" Target="../slideLayouts/slideLayout1.xml"/><Relationship Id="rId7"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 Id="rId9" Type="http://schemas.openxmlformats.org/officeDocument/2006/relationships/image" Target="../media/image-26-9.png"/><Relationship Id="rId10" Type="http://schemas.openxmlformats.org/officeDocument/2006/relationships/slideLayout" Target="../slideLayouts/slideLayout1.xml"/><Relationship Id="rId11"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chart" Target="/ppt/charts/chart1.xml"/><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slideLayout" Target="../slideLayouts/slideLayout1.xml"/><Relationship Id="rId1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661203" y="1476318"/>
            <a:ext cx="4127081" cy="1280160"/>
          </a:xfrm>
          <a:prstGeom prst="rect">
            <a:avLst/>
          </a:prstGeom>
          <a:noFill/>
          <a:ln/>
        </p:spPr>
        <p:txBody>
          <a:bodyPr wrap="square" lIns="95250" tIns="95250" rIns="95250" bIns="95250" rtlCol="0" anchor="b"/>
          <a:lstStyle/>
          <a:p>
            <a:pPr indent="0" marL="0">
              <a:lnSpc>
                <a:spcPct val="100000"/>
              </a:lnSpc>
              <a:spcBef>
                <a:spcPts val="375"/>
              </a:spcBef>
              <a:buNone/>
            </a:pPr>
            <a:r>
              <a:rPr lang="en-US" sz="3312" b="1" spc="72" kern="0" dirty="0">
                <a:solidFill>
                  <a:srgbClr val="0F53C5"/>
                </a:solidFill>
                <a:latin typeface="Noto Sans" pitchFamily="34" charset="0"/>
                <a:ea typeface="Noto Sans" pitchFamily="34" charset="-122"/>
                <a:cs typeface="Noto Sans" pitchFamily="34" charset="-120"/>
              </a:rPr>
              <a:t>Student Performance Risk Modeling</a:t>
            </a:r>
            <a:endParaRPr lang="en-US" sz="1440" dirty="0"/>
          </a:p>
        </p:txBody>
      </p:sp>
      <p:sp>
        <p:nvSpPr>
          <p:cNvPr id="3" name="Text 1"/>
          <p:cNvSpPr/>
          <p:nvPr/>
        </p:nvSpPr>
        <p:spPr>
          <a:xfrm>
            <a:off x="661203" y="3505611"/>
            <a:ext cx="2102817"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Noto Sans" pitchFamily="34" charset="0"/>
                <a:ea typeface="Noto Sans" pitchFamily="34" charset="-122"/>
                <a:cs typeface="Noto Sans" pitchFamily="34" charset="-120"/>
              </a:rPr>
              <a:t>Team MDS</a:t>
            </a:r>
            <a:endParaRPr lang="en-US" sz="1440" dirty="0"/>
          </a:p>
        </p:txBody>
      </p:sp>
      <p:sp>
        <p:nvSpPr>
          <p:cNvPr id="4" name="Text 2"/>
          <p:cNvSpPr/>
          <p:nvPr/>
        </p:nvSpPr>
        <p:spPr>
          <a:xfrm>
            <a:off x="661203" y="2913157"/>
            <a:ext cx="4011762" cy="393192"/>
          </a:xfrm>
          <a:prstGeom prst="rect">
            <a:avLst/>
          </a:prstGeom>
          <a:noFill/>
          <a:ln/>
        </p:spPr>
        <p:txBody>
          <a:bodyPr wrap="square" lIns="95250" tIns="95250" rIns="95250" bIns="95250" rtlCol="0" anchor="t"/>
          <a:lstStyle/>
          <a:p>
            <a:pPr indent="0" marL="0">
              <a:lnSpc>
                <a:spcPct val="100000"/>
              </a:lnSpc>
              <a:spcBef>
                <a:spcPts val="375"/>
              </a:spcBef>
              <a:buNone/>
            </a:pPr>
            <a:r>
              <a:rPr lang="en-US" sz="1440" spc="72" kern="0" dirty="0">
                <a:solidFill>
                  <a:srgbClr val="00070F"/>
                </a:solidFill>
                <a:latin typeface="Noto Sans" pitchFamily="34" charset="0"/>
                <a:ea typeface="Noto Sans" pitchFamily="34" charset="-122"/>
                <a:cs typeface="Noto Sans" pitchFamily="34" charset="-120"/>
              </a:rPr>
              <a:t>Early Identification System</a:t>
            </a:r>
            <a:endParaRPr lang="en-US" sz="1440" dirty="0"/>
          </a:p>
        </p:txBody>
      </p:sp>
      <p:sp>
        <p:nvSpPr>
          <p:cNvPr id="5" name="Shape 3"/>
          <p:cNvSpPr/>
          <p:nvPr/>
        </p:nvSpPr>
        <p:spPr>
          <a:xfrm>
            <a:off x="742463" y="2833025"/>
            <a:ext cx="3874750" cy="0"/>
          </a:xfrm>
          <a:custGeom>
            <a:avLst/>
            <a:gdLst/>
            <a:ahLst/>
            <a:cxnLst/>
            <a:rect l="l" t="t" r="r" b="b"/>
            <a:pathLst>
              <a:path w="3874750" h="0">
                <a:moveTo>
                  <a:pt x="0" y="0"/>
                </a:moveTo>
                <a:moveTo>
                  <a:pt x="0" y="0"/>
                </a:moveTo>
                <a:lnTo>
                  <a:pt x="3874750" y="0"/>
                </a:lnTo>
              </a:path>
            </a:pathLst>
          </a:custGeom>
          <a:noFill/>
          <a:ln w="9525">
            <a:solidFill>
              <a:srgbClr val="E1E1E1"/>
            </a:solidFill>
            <a:prstDash val="solid"/>
            <a:headEnd type="none"/>
            <a:tailEnd type="none"/>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0" y="2199606"/>
            <a:ext cx="4176875" cy="539496"/>
          </a:xfrm>
          <a:prstGeom prst="rect">
            <a:avLst/>
          </a:prstGeom>
          <a:noFill/>
          <a:ln/>
        </p:spPr>
        <p:txBody>
          <a:bodyPr wrap="square" lIns="95250" tIns="95250" rIns="95250" bIns="95250" rtlCol="0" anchor="ctr"/>
          <a:lstStyle/>
          <a:p>
            <a:pPr indent="0" marL="0">
              <a:lnSpc>
                <a:spcPct val="100000"/>
              </a:lnSpc>
              <a:spcBef>
                <a:spcPts val="375"/>
              </a:spcBef>
              <a:buNone/>
            </a:pPr>
            <a:r>
              <a:rPr lang="en-US" sz="2304" b="1" dirty="0">
                <a:solidFill>
                  <a:srgbClr val="00070F"/>
                </a:solidFill>
                <a:latin typeface="Noto Sans" pitchFamily="34" charset="0"/>
                <a:ea typeface="Noto Sans" pitchFamily="34" charset="-122"/>
                <a:cs typeface="Noto Sans" pitchFamily="34" charset="-120"/>
              </a:rPr>
              <a:t>Data Understanding &amp; Preparation</a:t>
            </a:r>
            <a:endParaRPr lang="en-US" sz="1440" dirty="0"/>
          </a:p>
        </p:txBody>
      </p:sp>
      <p:sp>
        <p:nvSpPr>
          <p:cNvPr id="3" name="Text 1"/>
          <p:cNvSpPr/>
          <p:nvPr/>
        </p:nvSpPr>
        <p:spPr>
          <a:xfrm>
            <a:off x="2393670" y="1719546"/>
            <a:ext cx="1723908" cy="14996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6912" b="1" dirty="0">
                <a:solidFill>
                  <a:srgbClr val="FFFFFF"/>
                </a:solidFill>
                <a:latin typeface="Noto Sans" pitchFamily="34" charset="0"/>
                <a:ea typeface="Noto Sans" pitchFamily="34" charset="-122"/>
                <a:cs typeface="Noto Sans" pitchFamily="34" charset="-120"/>
              </a:rPr>
              <a:t>03</a:t>
            </a:r>
            <a:endParaRPr lang="en-US" sz="14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3573332" y="2047055"/>
            <a:ext cx="503278" cy="503278"/>
          </a:xfrm>
          <a:custGeom>
            <a:avLst/>
            <a:gdLst/>
            <a:ahLst/>
            <a:cxnLst/>
            <a:rect l="l" t="t" r="r" b="b"/>
            <a:pathLst>
              <a:path w="503278" h="503278">
                <a:moveTo>
                  <a:pt x="251639" y="0"/>
                </a:moveTo>
                <a:moveTo>
                  <a:pt x="251639" y="0"/>
                </a:moveTo>
                <a:cubicBezTo>
                  <a:pt x="390522" y="0"/>
                  <a:pt x="503278" y="112756"/>
                  <a:pt x="503278" y="251639"/>
                </a:cubicBezTo>
                <a:cubicBezTo>
                  <a:pt x="503278" y="390522"/>
                  <a:pt x="390522" y="503278"/>
                  <a:pt x="251639" y="503278"/>
                </a:cubicBezTo>
                <a:cubicBezTo>
                  <a:pt x="112756" y="503278"/>
                  <a:pt x="0" y="390522"/>
                  <a:pt x="0" y="251639"/>
                </a:cubicBezTo>
                <a:cubicBezTo>
                  <a:pt x="0" y="112756"/>
                  <a:pt x="112756" y="0"/>
                  <a:pt x="251639" y="0"/>
                </a:cubicBezTo>
                <a:close/>
              </a:path>
            </a:pathLst>
          </a:custGeom>
          <a:solidFill>
            <a:srgbClr val="1DA6FF"/>
          </a:solidFill>
          <a:ln/>
        </p:spPr>
      </p:sp>
      <p:pic>
        <p:nvPicPr>
          <p:cNvPr id="3" name="Image 0" descr="https://oceandoc-ai.obs.ap-southeast-3.myhuaweicloud.com/ppt_list_page/_19052329831_LCg0aP1732514685662-0536160787312864.png?authorization=c2ltcGxlLWp3dCBhaz1zcGFya2Rlc2s4MDAwMDAwMDAwMDE7ZXhwPTMzMDkzMTQ2OTQ7YWxnbz1obWFjLXNoYTI1NjtzaWc9T3hwcDhvbUw1WGhtUVRNQ050c1pjQVc1cWxOTWQzT3FCQitYeVFiM1pxVT0=&amp;x_location=7YfmxI7B7uKO7jlRxIftd60XeLD=">    </p:cNvPr>
          <p:cNvPicPr>
            <a:picLocks noChangeAspect="1"/>
          </p:cNvPicPr>
          <p:nvPr/>
        </p:nvPicPr>
        <p:blipFill>
          <a:blip r:embed="rId1"/>
          <a:stretch>
            <a:fillRect/>
          </a:stretch>
        </p:blipFill>
        <p:spPr>
          <a:xfrm>
            <a:off x="3676048" y="2149770"/>
            <a:ext cx="297847" cy="297847"/>
          </a:xfrm>
          <a:prstGeom prst="rect">
            <a:avLst/>
          </a:prstGeom>
        </p:spPr>
      </p:pic>
      <p:sp>
        <p:nvSpPr>
          <p:cNvPr id="4" name="Shape 1"/>
          <p:cNvSpPr/>
          <p:nvPr/>
        </p:nvSpPr>
        <p:spPr>
          <a:xfrm>
            <a:off x="3573332" y="3031288"/>
            <a:ext cx="503278" cy="503278"/>
          </a:xfrm>
          <a:custGeom>
            <a:avLst/>
            <a:gdLst/>
            <a:ahLst/>
            <a:cxnLst/>
            <a:rect l="l" t="t" r="r" b="b"/>
            <a:pathLst>
              <a:path w="503278" h="503278">
                <a:moveTo>
                  <a:pt x="251639" y="0"/>
                </a:moveTo>
                <a:moveTo>
                  <a:pt x="251639" y="0"/>
                </a:moveTo>
                <a:cubicBezTo>
                  <a:pt x="390522" y="0"/>
                  <a:pt x="503278" y="112756"/>
                  <a:pt x="503278" y="251639"/>
                </a:cubicBezTo>
                <a:cubicBezTo>
                  <a:pt x="503278" y="390522"/>
                  <a:pt x="390522" y="503278"/>
                  <a:pt x="251639" y="503278"/>
                </a:cubicBezTo>
                <a:cubicBezTo>
                  <a:pt x="112756" y="503278"/>
                  <a:pt x="0" y="390522"/>
                  <a:pt x="0" y="251639"/>
                </a:cubicBezTo>
                <a:cubicBezTo>
                  <a:pt x="0" y="112756"/>
                  <a:pt x="112756" y="0"/>
                  <a:pt x="251639" y="0"/>
                </a:cubicBezTo>
                <a:close/>
              </a:path>
            </a:pathLst>
          </a:custGeom>
          <a:solidFill>
            <a:srgbClr val="2273FF"/>
          </a:solidFill>
          <a:ln/>
        </p:spPr>
      </p:sp>
      <p:pic>
        <p:nvPicPr>
          <p:cNvPr id="5" name="Image 1" descr="https://oceandoc-ai.obs.ap-southeast-3.myhuaweicloud.com/ppt_list_page/_19052329831_uTDMEZ1732514694176-08056073287339853.png?authorization=c2ltcGxlLWp3dCBhaz1zcGFya2Rlc2s4MDAwMDAwMDAwMDE7ZXhwPTMzMDkzMTQ3MDE7YWxnbz1obWFjLXNoYTI1NjtzaWc9ekxLaW9idTh2eEdNdzVVV0xXSXNsYzJWUFNzaGNESml5ZzJnNUdKZHNKQT0=&amp;x_location=7YfmxI7B7uKO7jlRxIftd60XeLD=">    </p:cNvPr>
          <p:cNvPicPr>
            <a:picLocks noChangeAspect="1"/>
          </p:cNvPicPr>
          <p:nvPr/>
        </p:nvPicPr>
        <p:blipFill>
          <a:blip r:embed="rId2"/>
          <a:stretch>
            <a:fillRect/>
          </a:stretch>
        </p:blipFill>
        <p:spPr>
          <a:xfrm>
            <a:off x="3667998" y="3125954"/>
            <a:ext cx="313947" cy="313947"/>
          </a:xfrm>
          <a:prstGeom prst="rect">
            <a:avLst/>
          </a:prstGeom>
        </p:spPr>
      </p:pic>
      <p:sp>
        <p:nvSpPr>
          <p:cNvPr id="6" name="Shape 2"/>
          <p:cNvSpPr/>
          <p:nvPr/>
        </p:nvSpPr>
        <p:spPr>
          <a:xfrm>
            <a:off x="3573332" y="1055972"/>
            <a:ext cx="503278" cy="503278"/>
          </a:xfrm>
          <a:custGeom>
            <a:avLst/>
            <a:gdLst/>
            <a:ahLst/>
            <a:cxnLst/>
            <a:rect l="l" t="t" r="r" b="b"/>
            <a:pathLst>
              <a:path w="503278" h="503278">
                <a:moveTo>
                  <a:pt x="251639" y="0"/>
                </a:moveTo>
                <a:moveTo>
                  <a:pt x="251639" y="0"/>
                </a:moveTo>
                <a:cubicBezTo>
                  <a:pt x="390522" y="0"/>
                  <a:pt x="503278" y="112756"/>
                  <a:pt x="503278" y="251639"/>
                </a:cubicBezTo>
                <a:cubicBezTo>
                  <a:pt x="503278" y="390522"/>
                  <a:pt x="390522" y="503278"/>
                  <a:pt x="251639" y="503278"/>
                </a:cubicBezTo>
                <a:cubicBezTo>
                  <a:pt x="112756" y="503278"/>
                  <a:pt x="0" y="390522"/>
                  <a:pt x="0" y="251639"/>
                </a:cubicBezTo>
                <a:cubicBezTo>
                  <a:pt x="0" y="112756"/>
                  <a:pt x="112756" y="0"/>
                  <a:pt x="251639" y="0"/>
                </a:cubicBezTo>
                <a:close/>
              </a:path>
            </a:pathLst>
          </a:custGeom>
          <a:solidFill>
            <a:srgbClr val="2273FF"/>
          </a:solidFill>
          <a:ln/>
        </p:spPr>
      </p:sp>
      <p:pic>
        <p:nvPicPr>
          <p:cNvPr id="7" name="Image 2" descr="preencoded.png">    </p:cNvPr>
          <p:cNvPicPr>
            <a:picLocks noChangeAspect="1"/>
          </p:cNvPicPr>
          <p:nvPr/>
        </p:nvPicPr>
        <p:blipFill>
          <a:blip r:embed="rId3"/>
          <a:stretch>
            <a:fillRect/>
          </a:stretch>
        </p:blipFill>
        <p:spPr>
          <a:xfrm>
            <a:off x="3683401" y="1166041"/>
            <a:ext cx="283140" cy="283140"/>
          </a:xfrm>
          <a:prstGeom prst="rect">
            <a:avLst/>
          </a:prstGeom>
        </p:spPr>
      </p:pic>
      <p:pic>
        <p:nvPicPr>
          <p:cNvPr id="8" name="Image 3" descr="preencoded.png">    </p:cNvPr>
          <p:cNvPicPr>
            <a:picLocks noChangeAspect="1"/>
          </p:cNvPicPr>
          <p:nvPr/>
        </p:nvPicPr>
        <p:blipFill>
          <a:blip r:embed="rId4"/>
          <a:stretch>
            <a:fillRect/>
          </a:stretch>
        </p:blipFill>
        <p:spPr>
          <a:xfrm>
            <a:off x="136469" y="259090"/>
            <a:ext cx="3436864" cy="4582485"/>
          </a:xfrm>
          <a:prstGeom prst="rect">
            <a:avLst/>
          </a:prstGeom>
        </p:spPr>
      </p:pic>
      <p:sp>
        <p:nvSpPr>
          <p:cNvPr id="9" name="Text 3"/>
          <p:cNvSpPr/>
          <p:nvPr/>
        </p:nvSpPr>
        <p:spPr>
          <a:xfrm>
            <a:off x="4121080" y="833510"/>
            <a:ext cx="4765364"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Volume</a:t>
            </a:r>
            <a:endParaRPr lang="en-US" sz="1440" dirty="0"/>
          </a:p>
        </p:txBody>
      </p:sp>
      <p:sp>
        <p:nvSpPr>
          <p:cNvPr id="10" name="Text 4"/>
          <p:cNvSpPr/>
          <p:nvPr/>
        </p:nvSpPr>
        <p:spPr>
          <a:xfrm>
            <a:off x="4132715" y="1166058"/>
            <a:ext cx="4753729"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698 student records, 40 columns</a:t>
            </a:r>
            <a:endParaRPr lang="en-US" sz="1440" dirty="0"/>
          </a:p>
        </p:txBody>
      </p:sp>
      <p:sp>
        <p:nvSpPr>
          <p:cNvPr id="11" name="Text 5"/>
          <p:cNvSpPr/>
          <p:nvPr/>
        </p:nvSpPr>
        <p:spPr>
          <a:xfrm>
            <a:off x="4121080" y="1853940"/>
            <a:ext cx="4765364"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Structure</a:t>
            </a:r>
            <a:endParaRPr lang="en-US" sz="1440" dirty="0"/>
          </a:p>
        </p:txBody>
      </p:sp>
      <p:sp>
        <p:nvSpPr>
          <p:cNvPr id="12" name="Text 6"/>
          <p:cNvSpPr/>
          <p:nvPr/>
        </p:nvSpPr>
        <p:spPr>
          <a:xfrm>
            <a:off x="4121080" y="2085746"/>
            <a:ext cx="4753692"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One row per student  </a:t>
            </a:r>
            <a:endParaRPr lang="en-US" sz="1440" dirty="0"/>
          </a:p>
        </p:txBody>
      </p:sp>
      <p:sp>
        <p:nvSpPr>
          <p:cNvPr id="13" name="Text 7"/>
          <p:cNvSpPr/>
          <p:nvPr/>
        </p:nvSpPr>
        <p:spPr>
          <a:xfrm>
            <a:off x="4121080" y="2874370"/>
            <a:ext cx="4765364"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Each Row contains</a:t>
            </a:r>
            <a:endParaRPr lang="en-US" sz="1440" dirty="0"/>
          </a:p>
        </p:txBody>
      </p:sp>
      <p:sp>
        <p:nvSpPr>
          <p:cNvPr id="14" name="Text 8"/>
          <p:cNvSpPr/>
          <p:nvPr/>
        </p:nvSpPr>
        <p:spPr>
          <a:xfrm>
            <a:off x="4121080" y="3107131"/>
            <a:ext cx="4753692"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Student demographics: student_id, student_cohort, course, academic_status</a:t>
            </a:r>
            <a:endParaRPr lang="en-US" sz="1440" dirty="0"/>
          </a:p>
        </p:txBody>
      </p:sp>
      <p:sp>
        <p:nvSpPr>
          <p:cNvPr id="15" name="Text 9"/>
          <p:cNvSpPr/>
          <p:nvPr/>
        </p:nvSpPr>
        <p:spPr>
          <a:xfrm>
            <a:off x="4121080" y="3603583"/>
            <a:ext cx="4753692"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Academic engagement: attendance_1/2/3, study_skills(attended), referral, pp_meeting, self_assessment, readiness_assessment_results</a:t>
            </a:r>
            <a:endParaRPr lang="en-US" sz="1440" dirty="0"/>
          </a:p>
        </p:txBody>
      </p:sp>
      <p:sp>
        <p:nvSpPr>
          <p:cNvPr id="16" name="Text 10"/>
          <p:cNvSpPr/>
          <p:nvPr/>
        </p:nvSpPr>
        <p:spPr>
          <a:xfrm>
            <a:off x="4121080" y="4118356"/>
            <a:ext cx="4753692"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Assessment scores: subject_1_assess_1 to subject_3_assess_4</a:t>
            </a:r>
            <a:endParaRPr lang="en-US" sz="1440" dirty="0"/>
          </a:p>
        </p:txBody>
      </p:sp>
      <p:sp>
        <p:nvSpPr>
          <p:cNvPr id="17" name="Text 11"/>
          <p:cNvSpPr/>
          <p:nvPr/>
        </p:nvSpPr>
        <p:spPr>
          <a:xfrm>
            <a:off x="677333" y="84667"/>
            <a:ext cx="1998133"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About Data</a:t>
            </a:r>
            <a:endParaRPr lang="en-US" sz="14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97227" y="143501"/>
            <a:ext cx="8416693"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Data cleaning and standardization</a:t>
            </a:r>
            <a:endParaRPr lang="en-US" sz="1440" dirty="0"/>
          </a:p>
        </p:txBody>
      </p:sp>
      <p:pic>
        <p:nvPicPr>
          <p:cNvPr id="3" name="Image 0" descr="preencoded.png">    </p:cNvPr>
          <p:cNvPicPr>
            <a:picLocks noChangeAspect="1"/>
          </p:cNvPicPr>
          <p:nvPr/>
        </p:nvPicPr>
        <p:blipFill>
          <a:blip r:embed="rId2"/>
          <a:stretch>
            <a:fillRect/>
          </a:stretch>
        </p:blipFill>
        <p:spPr>
          <a:xfrm>
            <a:off x="284511" y="908665"/>
            <a:ext cx="4729118" cy="3892035"/>
          </a:xfrm>
          <a:prstGeom prst="rect">
            <a:avLst/>
          </a:prstGeom>
        </p:spPr>
      </p:pic>
      <p:pic>
        <p:nvPicPr>
          <p:cNvPr id="4" name="Image 1" descr="preencoded.png">    </p:cNvPr>
          <p:cNvPicPr>
            <a:picLocks noChangeAspect="1"/>
          </p:cNvPicPr>
          <p:nvPr/>
        </p:nvPicPr>
        <p:blipFill>
          <a:blip r:embed="rId3"/>
          <a:stretch>
            <a:fillRect/>
          </a:stretch>
        </p:blipFill>
        <p:spPr>
          <a:xfrm>
            <a:off x="561933" y="1167215"/>
            <a:ext cx="3144590" cy="485378"/>
          </a:xfrm>
          <a:prstGeom prst="rect">
            <a:avLst/>
          </a:prstGeom>
        </p:spPr>
      </p:pic>
      <p:pic>
        <p:nvPicPr>
          <p:cNvPr id="5" name="Image 2" descr="preencoded.png">    </p:cNvPr>
          <p:cNvPicPr>
            <a:picLocks noChangeAspect="1"/>
          </p:cNvPicPr>
          <p:nvPr/>
        </p:nvPicPr>
        <p:blipFill>
          <a:blip r:embed="rId4"/>
          <a:stretch>
            <a:fillRect/>
          </a:stretch>
        </p:blipFill>
        <p:spPr>
          <a:xfrm>
            <a:off x="5436197" y="1167878"/>
            <a:ext cx="3124890" cy="485378"/>
          </a:xfrm>
          <a:prstGeom prst="rect">
            <a:avLst/>
          </a:prstGeom>
        </p:spPr>
      </p:pic>
      <p:pic>
        <p:nvPicPr>
          <p:cNvPr id="6" name="Image 3" descr="preencoded.png">    </p:cNvPr>
          <p:cNvPicPr>
            <a:picLocks noChangeAspect="1"/>
          </p:cNvPicPr>
          <p:nvPr/>
        </p:nvPicPr>
        <p:blipFill>
          <a:blip r:embed="rId5"/>
          <a:stretch>
            <a:fillRect/>
          </a:stretch>
        </p:blipFill>
        <p:spPr>
          <a:xfrm flipH="1" flipV="1">
            <a:off x="4130371" y="908665"/>
            <a:ext cx="4729118" cy="3892035"/>
          </a:xfrm>
          <a:prstGeom prst="rect">
            <a:avLst/>
          </a:prstGeom>
        </p:spPr>
      </p:pic>
      <p:pic>
        <p:nvPicPr>
          <p:cNvPr id="7" name="Image 4" descr="preencoded.png">    </p:cNvPr>
          <p:cNvPicPr>
            <a:picLocks noChangeAspect="1"/>
          </p:cNvPicPr>
          <p:nvPr/>
        </p:nvPicPr>
        <p:blipFill>
          <a:blip r:embed="rId6"/>
          <a:stretch>
            <a:fillRect/>
          </a:stretch>
        </p:blipFill>
        <p:spPr>
          <a:xfrm>
            <a:off x="3925297" y="2274482"/>
            <a:ext cx="1025100" cy="1025100"/>
          </a:xfrm>
          <a:prstGeom prst="rect">
            <a:avLst/>
          </a:prstGeom>
        </p:spPr>
      </p:pic>
      <p:pic>
        <p:nvPicPr>
          <p:cNvPr id="8" name="Image 5" descr="preencoded.png">    </p:cNvPr>
          <p:cNvPicPr>
            <a:picLocks noChangeAspect="1"/>
          </p:cNvPicPr>
          <p:nvPr/>
        </p:nvPicPr>
        <p:blipFill>
          <a:blip r:embed="rId7"/>
          <a:stretch>
            <a:fillRect/>
          </a:stretch>
        </p:blipFill>
        <p:spPr>
          <a:xfrm>
            <a:off x="4175698" y="2524882"/>
            <a:ext cx="524299" cy="524299"/>
          </a:xfrm>
          <a:prstGeom prst="rect">
            <a:avLst/>
          </a:prstGeom>
        </p:spPr>
      </p:pic>
      <p:pic>
        <p:nvPicPr>
          <p:cNvPr id="9" name="Image 6" descr="preencoded.png">    </p:cNvPr>
          <p:cNvPicPr>
            <a:picLocks noChangeAspect="1"/>
          </p:cNvPicPr>
          <p:nvPr/>
        </p:nvPicPr>
        <p:blipFill>
          <a:blip r:embed="rId8"/>
          <a:stretch>
            <a:fillRect/>
          </a:stretch>
        </p:blipFill>
        <p:spPr>
          <a:xfrm>
            <a:off x="561933" y="2884496"/>
            <a:ext cx="3144590" cy="485378"/>
          </a:xfrm>
          <a:prstGeom prst="rect">
            <a:avLst/>
          </a:prstGeom>
        </p:spPr>
      </p:pic>
      <p:pic>
        <p:nvPicPr>
          <p:cNvPr id="10" name="Image 7" descr="preencoded.png">    </p:cNvPr>
          <p:cNvPicPr>
            <a:picLocks noChangeAspect="1"/>
          </p:cNvPicPr>
          <p:nvPr/>
        </p:nvPicPr>
        <p:blipFill>
          <a:blip r:embed="rId9"/>
          <a:stretch>
            <a:fillRect/>
          </a:stretch>
        </p:blipFill>
        <p:spPr>
          <a:xfrm>
            <a:off x="5436197" y="2884496"/>
            <a:ext cx="3124890" cy="485378"/>
          </a:xfrm>
          <a:prstGeom prst="rect">
            <a:avLst/>
          </a:prstGeom>
        </p:spPr>
      </p:pic>
      <p:sp>
        <p:nvSpPr>
          <p:cNvPr id="11" name="Text 1"/>
          <p:cNvSpPr/>
          <p:nvPr/>
        </p:nvSpPr>
        <p:spPr>
          <a:xfrm>
            <a:off x="561933" y="1167215"/>
            <a:ext cx="3144590" cy="485378"/>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Standardized Column Names</a:t>
            </a:r>
            <a:endParaRPr lang="en-US" sz="1440" dirty="0"/>
          </a:p>
        </p:txBody>
      </p:sp>
      <p:sp>
        <p:nvSpPr>
          <p:cNvPr id="12" name="Text 2"/>
          <p:cNvSpPr/>
          <p:nvPr/>
        </p:nvSpPr>
        <p:spPr>
          <a:xfrm>
            <a:off x="561933" y="1645778"/>
            <a:ext cx="3263872" cy="6217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Converted inconsistent naming to uniform format for better data processing and analysis.</a:t>
            </a:r>
            <a:endParaRPr lang="en-US" sz="1440" dirty="0"/>
          </a:p>
        </p:txBody>
      </p:sp>
      <p:sp>
        <p:nvSpPr>
          <p:cNvPr id="13" name="Text 3"/>
          <p:cNvSpPr/>
          <p:nvPr/>
        </p:nvSpPr>
        <p:spPr>
          <a:xfrm>
            <a:off x="5436197" y="1167215"/>
            <a:ext cx="3124890" cy="485378"/>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Removed Duplicates</a:t>
            </a:r>
            <a:endParaRPr lang="en-US" sz="1440" dirty="0"/>
          </a:p>
        </p:txBody>
      </p:sp>
      <p:sp>
        <p:nvSpPr>
          <p:cNvPr id="14" name="Text 4"/>
          <p:cNvSpPr/>
          <p:nvPr/>
        </p:nvSpPr>
        <p:spPr>
          <a:xfrm>
            <a:off x="5317662" y="1645778"/>
            <a:ext cx="3243425" cy="6217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Eliminated redundant entries and inconsistencies to ensure data accuracy and reliability.</a:t>
            </a:r>
            <a:endParaRPr lang="en-US" sz="1440" dirty="0"/>
          </a:p>
        </p:txBody>
      </p:sp>
      <p:sp>
        <p:nvSpPr>
          <p:cNvPr id="15" name="Text 5"/>
          <p:cNvSpPr/>
          <p:nvPr/>
        </p:nvSpPr>
        <p:spPr>
          <a:xfrm>
            <a:off x="561933" y="2884496"/>
            <a:ext cx="3144590" cy="485378"/>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Handled Missing Values</a:t>
            </a:r>
            <a:endParaRPr lang="en-US" sz="1440" dirty="0"/>
          </a:p>
        </p:txBody>
      </p:sp>
      <p:sp>
        <p:nvSpPr>
          <p:cNvPr id="16" name="Text 6"/>
          <p:cNvSpPr/>
          <p:nvPr/>
        </p:nvSpPr>
        <p:spPr>
          <a:xfrm>
            <a:off x="561933" y="3362396"/>
            <a:ext cx="3263872" cy="6217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Replaced invalid entries with NaN or logical values based on data context.</a:t>
            </a:r>
            <a:endParaRPr lang="en-US" sz="1440" dirty="0"/>
          </a:p>
        </p:txBody>
      </p:sp>
      <p:sp>
        <p:nvSpPr>
          <p:cNvPr id="17" name="Text 7"/>
          <p:cNvSpPr/>
          <p:nvPr/>
        </p:nvSpPr>
        <p:spPr>
          <a:xfrm>
            <a:off x="5436197" y="2884496"/>
            <a:ext cx="3124890" cy="485378"/>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Verified Value Ranges</a:t>
            </a:r>
            <a:endParaRPr lang="en-US" sz="1440" dirty="0"/>
          </a:p>
        </p:txBody>
      </p:sp>
      <p:sp>
        <p:nvSpPr>
          <p:cNvPr id="18" name="Text 8"/>
          <p:cNvSpPr/>
          <p:nvPr/>
        </p:nvSpPr>
        <p:spPr>
          <a:xfrm>
            <a:off x="5317662" y="3362396"/>
            <a:ext cx="3243425" cy="6217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Ensured all numerical data fell within realistic parameters for accurate analysis.</a:t>
            </a:r>
            <a:endParaRPr lang="en-US" sz="144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97227" y="143501"/>
            <a:ext cx="8416693"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Feature engineering for risk scoring</a:t>
            </a:r>
            <a:endParaRPr lang="en-US" sz="1440" dirty="0"/>
          </a:p>
        </p:txBody>
      </p:sp>
      <p:pic>
        <p:nvPicPr>
          <p:cNvPr id="3" name="Image 0" descr="preencoded.png">    </p:cNvPr>
          <p:cNvPicPr>
            <a:picLocks noChangeAspect="1"/>
          </p:cNvPicPr>
          <p:nvPr/>
        </p:nvPicPr>
        <p:blipFill>
          <a:blip r:embed="rId2"/>
          <a:stretch>
            <a:fillRect/>
          </a:stretch>
        </p:blipFill>
        <p:spPr>
          <a:xfrm>
            <a:off x="3235339" y="1515097"/>
            <a:ext cx="1309229" cy="1243767"/>
          </a:xfrm>
          <a:prstGeom prst="rect">
            <a:avLst/>
          </a:prstGeom>
        </p:spPr>
      </p:pic>
      <p:pic>
        <p:nvPicPr>
          <p:cNvPr id="4" name="Image 1" descr="preencoded.png">    </p:cNvPr>
          <p:cNvPicPr>
            <a:picLocks noChangeAspect="1"/>
          </p:cNvPicPr>
          <p:nvPr/>
        </p:nvPicPr>
        <p:blipFill>
          <a:blip r:embed="rId3"/>
          <a:stretch>
            <a:fillRect/>
          </a:stretch>
        </p:blipFill>
        <p:spPr>
          <a:xfrm>
            <a:off x="4599432" y="2814404"/>
            <a:ext cx="1309229" cy="1243767"/>
          </a:xfrm>
          <a:prstGeom prst="rect">
            <a:avLst/>
          </a:prstGeom>
        </p:spPr>
      </p:pic>
      <p:pic>
        <p:nvPicPr>
          <p:cNvPr id="5" name="Image 2" descr="preencoded.png">    </p:cNvPr>
          <p:cNvPicPr>
            <a:picLocks noChangeAspect="1"/>
          </p:cNvPicPr>
          <p:nvPr/>
        </p:nvPicPr>
        <p:blipFill>
          <a:blip r:embed="rId4"/>
          <a:stretch>
            <a:fillRect/>
          </a:stretch>
        </p:blipFill>
        <p:spPr>
          <a:xfrm flipH="1">
            <a:off x="4599432" y="1515097"/>
            <a:ext cx="1309229" cy="1243767"/>
          </a:xfrm>
          <a:prstGeom prst="rect">
            <a:avLst/>
          </a:prstGeom>
        </p:spPr>
      </p:pic>
      <p:pic>
        <p:nvPicPr>
          <p:cNvPr id="6" name="Image 3" descr="preencoded.png">    </p:cNvPr>
          <p:cNvPicPr>
            <a:picLocks noChangeAspect="1"/>
          </p:cNvPicPr>
          <p:nvPr/>
        </p:nvPicPr>
        <p:blipFill>
          <a:blip r:embed="rId5"/>
          <a:stretch>
            <a:fillRect/>
          </a:stretch>
        </p:blipFill>
        <p:spPr>
          <a:xfrm flipH="1">
            <a:off x="3235339" y="2814404"/>
            <a:ext cx="1309229" cy="1243767"/>
          </a:xfrm>
          <a:prstGeom prst="rect">
            <a:avLst/>
          </a:prstGeom>
        </p:spPr>
      </p:pic>
      <p:pic>
        <p:nvPicPr>
          <p:cNvPr id="7" name="Image 4" descr="preencoded.png">    </p:cNvPr>
          <p:cNvPicPr>
            <a:picLocks noChangeAspect="1"/>
          </p:cNvPicPr>
          <p:nvPr/>
        </p:nvPicPr>
        <p:blipFill>
          <a:blip r:embed="rId6"/>
          <a:stretch>
            <a:fillRect/>
          </a:stretch>
        </p:blipFill>
        <p:spPr>
          <a:xfrm>
            <a:off x="3617289" y="1864316"/>
            <a:ext cx="545330" cy="545330"/>
          </a:xfrm>
          <a:prstGeom prst="rect">
            <a:avLst/>
          </a:prstGeom>
        </p:spPr>
      </p:pic>
      <p:sp>
        <p:nvSpPr>
          <p:cNvPr id="8" name="Shape 1"/>
          <p:cNvSpPr/>
          <p:nvPr/>
        </p:nvSpPr>
        <p:spPr>
          <a:xfrm>
            <a:off x="4953422" y="1836356"/>
            <a:ext cx="601249" cy="601249"/>
          </a:xfrm>
          <a:custGeom>
            <a:avLst/>
            <a:gdLst/>
            <a:ahLst/>
            <a:cxnLst/>
            <a:rect l="l" t="t" r="r" b="b"/>
            <a:pathLst>
              <a:path w="601249" h="601249">
                <a:moveTo>
                  <a:pt x="300625" y="0"/>
                </a:moveTo>
                <a:moveTo>
                  <a:pt x="300625" y="0"/>
                </a:moveTo>
                <a:lnTo>
                  <a:pt x="180375" y="120250"/>
                </a:lnTo>
                <a:lnTo>
                  <a:pt x="240500" y="120250"/>
                </a:lnTo>
                <a:lnTo>
                  <a:pt x="240500" y="240500"/>
                </a:lnTo>
                <a:lnTo>
                  <a:pt x="120250" y="240500"/>
                </a:lnTo>
                <a:lnTo>
                  <a:pt x="120250" y="180375"/>
                </a:lnTo>
                <a:lnTo>
                  <a:pt x="0" y="300625"/>
                </a:lnTo>
                <a:lnTo>
                  <a:pt x="120250" y="420875"/>
                </a:lnTo>
                <a:lnTo>
                  <a:pt x="120250" y="360750"/>
                </a:lnTo>
                <a:lnTo>
                  <a:pt x="240500" y="360750"/>
                </a:lnTo>
                <a:lnTo>
                  <a:pt x="240500" y="480999"/>
                </a:lnTo>
                <a:lnTo>
                  <a:pt x="180375" y="480999"/>
                </a:lnTo>
                <a:lnTo>
                  <a:pt x="300625" y="601249"/>
                </a:lnTo>
                <a:lnTo>
                  <a:pt x="420875" y="480999"/>
                </a:lnTo>
                <a:lnTo>
                  <a:pt x="360750" y="480999"/>
                </a:lnTo>
                <a:lnTo>
                  <a:pt x="360750" y="360750"/>
                </a:lnTo>
                <a:lnTo>
                  <a:pt x="480999" y="360750"/>
                </a:lnTo>
                <a:lnTo>
                  <a:pt x="480999" y="420875"/>
                </a:lnTo>
                <a:lnTo>
                  <a:pt x="601249" y="300625"/>
                </a:lnTo>
                <a:lnTo>
                  <a:pt x="480999" y="180375"/>
                </a:lnTo>
                <a:lnTo>
                  <a:pt x="480999" y="240500"/>
                </a:lnTo>
                <a:lnTo>
                  <a:pt x="360750" y="240500"/>
                </a:lnTo>
                <a:lnTo>
                  <a:pt x="360750" y="120250"/>
                </a:lnTo>
                <a:lnTo>
                  <a:pt x="420875" y="120250"/>
                </a:lnTo>
                <a:lnTo>
                  <a:pt x="300625" y="0"/>
                </a:lnTo>
                <a:close/>
              </a:path>
            </a:pathLst>
          </a:custGeom>
          <a:solidFill>
            <a:srgbClr val="FFFFFF"/>
          </a:solidFill>
          <a:ln/>
        </p:spPr>
      </p:sp>
      <p:pic>
        <p:nvPicPr>
          <p:cNvPr id="9" name="Image 5" descr="preencoded.png">    </p:cNvPr>
          <p:cNvPicPr>
            <a:picLocks noChangeAspect="1"/>
          </p:cNvPicPr>
          <p:nvPr/>
        </p:nvPicPr>
        <p:blipFill>
          <a:blip r:embed="rId7"/>
          <a:stretch>
            <a:fillRect/>
          </a:stretch>
        </p:blipFill>
        <p:spPr>
          <a:xfrm>
            <a:off x="3596888" y="3143222"/>
            <a:ext cx="586130" cy="586130"/>
          </a:xfrm>
          <a:prstGeom prst="rect">
            <a:avLst/>
          </a:prstGeom>
        </p:spPr>
      </p:pic>
      <p:pic>
        <p:nvPicPr>
          <p:cNvPr id="10" name="Image 6" descr="preencoded.png">    </p:cNvPr>
          <p:cNvPicPr>
            <a:picLocks noChangeAspect="1"/>
          </p:cNvPicPr>
          <p:nvPr/>
        </p:nvPicPr>
        <p:blipFill>
          <a:blip r:embed="rId8"/>
          <a:stretch>
            <a:fillRect/>
          </a:stretch>
        </p:blipFill>
        <p:spPr>
          <a:xfrm>
            <a:off x="4983841" y="3166082"/>
            <a:ext cx="540410" cy="540410"/>
          </a:xfrm>
          <a:prstGeom prst="rect">
            <a:avLst/>
          </a:prstGeom>
        </p:spPr>
      </p:pic>
      <p:sp>
        <p:nvSpPr>
          <p:cNvPr id="11" name="Text 2"/>
          <p:cNvSpPr/>
          <p:nvPr/>
        </p:nvSpPr>
        <p:spPr>
          <a:xfrm>
            <a:off x="268488" y="947343"/>
            <a:ext cx="2760095" cy="365760"/>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Course grouping strategy</a:t>
            </a:r>
            <a:endParaRPr lang="en-US" sz="1440" dirty="0"/>
          </a:p>
        </p:txBody>
      </p:sp>
      <p:sp>
        <p:nvSpPr>
          <p:cNvPr id="12" name="Text 3"/>
          <p:cNvSpPr/>
          <p:nvPr/>
        </p:nvSpPr>
        <p:spPr>
          <a:xfrm>
            <a:off x="276998" y="1424483"/>
            <a:ext cx="2751585" cy="813816"/>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Simplified analysis by categorizing courses into IT and Non-IT groups for clearer trend identification.</a:t>
            </a:r>
            <a:endParaRPr lang="en-US" sz="1440" dirty="0"/>
          </a:p>
        </p:txBody>
      </p:sp>
      <p:sp>
        <p:nvSpPr>
          <p:cNvPr id="13" name="Text 4"/>
          <p:cNvSpPr/>
          <p:nvPr/>
        </p:nvSpPr>
        <p:spPr>
          <a:xfrm>
            <a:off x="6133900" y="947343"/>
            <a:ext cx="2741570"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R</a:t>
            </a:r>
            <a:pP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isk scoring system</a:t>
            </a:r>
            <a:endParaRPr lang="en-US" sz="1440" dirty="0"/>
          </a:p>
        </p:txBody>
      </p:sp>
      <p:sp>
        <p:nvSpPr>
          <p:cNvPr id="14" name="Text 5"/>
          <p:cNvSpPr/>
          <p:nvPr/>
        </p:nvSpPr>
        <p:spPr>
          <a:xfrm>
            <a:off x="6133857" y="1424483"/>
            <a:ext cx="2741612" cy="102412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Assigned points based on academic </a:t>
            </a:r>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status, failed subjects, attendance, and assessment scores to determine risk levels.</a:t>
            </a:r>
            <a:endParaRPr lang="en-US" sz="1440" dirty="0"/>
          </a:p>
        </p:txBody>
      </p:sp>
      <p:sp>
        <p:nvSpPr>
          <p:cNvPr id="15" name="Text 6"/>
          <p:cNvSpPr/>
          <p:nvPr/>
        </p:nvSpPr>
        <p:spPr>
          <a:xfrm>
            <a:off x="268488" y="3117165"/>
            <a:ext cx="2760095" cy="365760"/>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Risk categorization</a:t>
            </a:r>
            <a:endParaRPr lang="en-US" sz="1440" dirty="0"/>
          </a:p>
        </p:txBody>
      </p:sp>
      <p:sp>
        <p:nvSpPr>
          <p:cNvPr id="16" name="Text 7"/>
          <p:cNvSpPr/>
          <p:nvPr/>
        </p:nvSpPr>
        <p:spPr>
          <a:xfrm>
            <a:off x="276998" y="3601797"/>
            <a:ext cx="2751585" cy="813816"/>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Classified students into High (3+ points), Medium (2 points), and Low (under 2 points) risk levels.</a:t>
            </a:r>
            <a:endParaRPr lang="en-US" sz="1440" dirty="0"/>
          </a:p>
        </p:txBody>
      </p:sp>
      <p:sp>
        <p:nvSpPr>
          <p:cNvPr id="17" name="Text 8"/>
          <p:cNvSpPr/>
          <p:nvPr/>
        </p:nvSpPr>
        <p:spPr>
          <a:xfrm>
            <a:off x="6133942" y="3117165"/>
            <a:ext cx="2741527"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Benefits of scoring</a:t>
            </a:r>
            <a:endParaRPr lang="en-US" sz="1440" dirty="0"/>
          </a:p>
        </p:txBody>
      </p:sp>
      <p:sp>
        <p:nvSpPr>
          <p:cNvPr id="18" name="Text 9"/>
          <p:cNvSpPr/>
          <p:nvPr/>
        </p:nvSpPr>
        <p:spPr>
          <a:xfrm>
            <a:off x="6133900" y="3601797"/>
            <a:ext cx="2741612" cy="102412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Simplifies interpretation, prioritizes support needs, enables tiered interventions, and facilitates progress tracking.</a:t>
            </a:r>
            <a:endParaRPr lang="en-US" sz="14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0" y="2199606"/>
            <a:ext cx="4176875" cy="539496"/>
          </a:xfrm>
          <a:prstGeom prst="rect">
            <a:avLst/>
          </a:prstGeom>
          <a:noFill/>
          <a:ln/>
        </p:spPr>
        <p:txBody>
          <a:bodyPr wrap="square" lIns="95250" tIns="95250" rIns="95250" bIns="95250" rtlCol="0" anchor="ctr"/>
          <a:lstStyle/>
          <a:p>
            <a:pPr indent="0" marL="0">
              <a:lnSpc>
                <a:spcPct val="100000"/>
              </a:lnSpc>
              <a:spcBef>
                <a:spcPts val="375"/>
              </a:spcBef>
              <a:buNone/>
            </a:pPr>
            <a:r>
              <a:rPr lang="en-US" sz="2304" b="1" dirty="0">
                <a:solidFill>
                  <a:srgbClr val="00070F"/>
                </a:solidFill>
                <a:latin typeface="Noto Sans" pitchFamily="34" charset="0"/>
                <a:ea typeface="Noto Sans" pitchFamily="34" charset="-122"/>
                <a:cs typeface="Noto Sans" pitchFamily="34" charset="-120"/>
              </a:rPr>
              <a:t>Building a Realistic Dataset</a:t>
            </a:r>
            <a:endParaRPr lang="en-US" sz="1440" dirty="0"/>
          </a:p>
        </p:txBody>
      </p:sp>
      <p:sp>
        <p:nvSpPr>
          <p:cNvPr id="3" name="Text 1"/>
          <p:cNvSpPr/>
          <p:nvPr/>
        </p:nvSpPr>
        <p:spPr>
          <a:xfrm>
            <a:off x="2393670" y="1719546"/>
            <a:ext cx="1723908" cy="14996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6912" b="1" dirty="0">
                <a:solidFill>
                  <a:srgbClr val="FFFFFF"/>
                </a:solidFill>
                <a:latin typeface="Noto Sans" pitchFamily="34" charset="0"/>
                <a:ea typeface="Noto Sans" pitchFamily="34" charset="-122"/>
                <a:cs typeface="Noto Sans" pitchFamily="34" charset="-120"/>
              </a:rPr>
              <a:t>04</a:t>
            </a:r>
            <a:endParaRPr lang="en-US" sz="14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258837" y="948010"/>
            <a:ext cx="4283050" cy="1862633"/>
          </a:xfrm>
          <a:custGeom>
            <a:avLst/>
            <a:gdLst/>
            <a:ahLst/>
            <a:cxnLst/>
            <a:rect l="l" t="t" r="r" b="b"/>
            <a:pathLst>
              <a:path w="4283050" h="1862633">
                <a:moveTo>
                  <a:pt x="176267" y="0"/>
                </a:moveTo>
                <a:moveTo>
                  <a:pt x="176267" y="0"/>
                </a:moveTo>
                <a:lnTo>
                  <a:pt x="4106782" y="0"/>
                </a:lnTo>
                <a:quadBezTo>
                  <a:pt x="4283050" y="0"/>
                  <a:pt x="4283050" y="176267"/>
                </a:quadBezTo>
                <a:lnTo>
                  <a:pt x="4283050" y="1686366"/>
                </a:lnTo>
                <a:quadBezTo>
                  <a:pt x="4283050" y="1862633"/>
                  <a:pt x="4106782" y="1862633"/>
                </a:quadBezTo>
                <a:lnTo>
                  <a:pt x="176267" y="1862633"/>
                </a:lnTo>
                <a:quadBezTo>
                  <a:pt x="0" y="1862633"/>
                  <a:pt x="0" y="1686366"/>
                </a:quadBezTo>
                <a:lnTo>
                  <a:pt x="0" y="176267"/>
                </a:lnTo>
                <a:quadBezTo>
                  <a:pt x="0" y="0"/>
                  <a:pt x="176267" y="0"/>
                </a:quadBezTo>
                <a:close/>
              </a:path>
            </a:pathLst>
          </a:custGeom>
          <a:solidFill>
            <a:srgbClr val="2273FF">
              <a:alpha val="0"/>
            </a:srgbClr>
          </a:solidFill>
          <a:ln w="9525">
            <a:solidFill>
              <a:srgbClr val="2273FF"/>
            </a:solidFill>
            <a:prstDash val="solid"/>
          </a:ln>
        </p:spPr>
      </p:sp>
      <p:sp>
        <p:nvSpPr>
          <p:cNvPr id="3" name="Shape 1"/>
          <p:cNvSpPr/>
          <p:nvPr/>
        </p:nvSpPr>
        <p:spPr>
          <a:xfrm>
            <a:off x="4597014" y="948233"/>
            <a:ext cx="4283050" cy="1862633"/>
          </a:xfrm>
          <a:custGeom>
            <a:avLst/>
            <a:gdLst/>
            <a:ahLst/>
            <a:cxnLst/>
            <a:rect l="l" t="t" r="r" b="b"/>
            <a:pathLst>
              <a:path w="4283050" h="1862633">
                <a:moveTo>
                  <a:pt x="176267" y="0"/>
                </a:moveTo>
                <a:moveTo>
                  <a:pt x="176267" y="0"/>
                </a:moveTo>
                <a:lnTo>
                  <a:pt x="4106782" y="0"/>
                </a:lnTo>
                <a:quadBezTo>
                  <a:pt x="4283050" y="0"/>
                  <a:pt x="4283050" y="176267"/>
                </a:quadBezTo>
                <a:lnTo>
                  <a:pt x="4283050" y="1686366"/>
                </a:lnTo>
                <a:quadBezTo>
                  <a:pt x="4283050" y="1862633"/>
                  <a:pt x="4106782" y="1862633"/>
                </a:quadBezTo>
                <a:lnTo>
                  <a:pt x="176267" y="1862633"/>
                </a:lnTo>
                <a:quadBezTo>
                  <a:pt x="0" y="1862633"/>
                  <a:pt x="0" y="1686366"/>
                </a:quadBezTo>
                <a:lnTo>
                  <a:pt x="0" y="176267"/>
                </a:lnTo>
                <a:quadBezTo>
                  <a:pt x="0" y="0"/>
                  <a:pt x="176267" y="0"/>
                </a:quadBezTo>
                <a:close/>
              </a:path>
            </a:pathLst>
          </a:custGeom>
          <a:solidFill>
            <a:srgbClr val="2273FF">
              <a:alpha val="0"/>
            </a:srgbClr>
          </a:solidFill>
          <a:ln w="9525">
            <a:solidFill>
              <a:srgbClr val="2273FF"/>
            </a:solidFill>
            <a:prstDash val="solid"/>
          </a:ln>
        </p:spPr>
      </p:sp>
      <p:sp>
        <p:nvSpPr>
          <p:cNvPr id="4" name="Shape 2"/>
          <p:cNvSpPr/>
          <p:nvPr/>
        </p:nvSpPr>
        <p:spPr>
          <a:xfrm>
            <a:off x="4596751" y="2910535"/>
            <a:ext cx="4283050" cy="1862633"/>
          </a:xfrm>
          <a:custGeom>
            <a:avLst/>
            <a:gdLst/>
            <a:ahLst/>
            <a:cxnLst/>
            <a:rect l="l" t="t" r="r" b="b"/>
            <a:pathLst>
              <a:path w="4283050" h="1862633">
                <a:moveTo>
                  <a:pt x="176267" y="0"/>
                </a:moveTo>
                <a:moveTo>
                  <a:pt x="176267" y="0"/>
                </a:moveTo>
                <a:lnTo>
                  <a:pt x="4106782" y="0"/>
                </a:lnTo>
                <a:quadBezTo>
                  <a:pt x="4283050" y="0"/>
                  <a:pt x="4283050" y="176267"/>
                </a:quadBezTo>
                <a:lnTo>
                  <a:pt x="4283050" y="1686366"/>
                </a:lnTo>
                <a:quadBezTo>
                  <a:pt x="4283050" y="1862633"/>
                  <a:pt x="4106782" y="1862633"/>
                </a:quadBezTo>
                <a:lnTo>
                  <a:pt x="176267" y="1862633"/>
                </a:lnTo>
                <a:quadBezTo>
                  <a:pt x="0" y="1862633"/>
                  <a:pt x="0" y="1686366"/>
                </a:quadBezTo>
                <a:lnTo>
                  <a:pt x="0" y="176267"/>
                </a:lnTo>
                <a:quadBezTo>
                  <a:pt x="0" y="0"/>
                  <a:pt x="176267" y="0"/>
                </a:quadBezTo>
                <a:close/>
              </a:path>
            </a:pathLst>
          </a:custGeom>
          <a:solidFill>
            <a:srgbClr val="2273FF">
              <a:alpha val="0"/>
            </a:srgbClr>
          </a:solidFill>
          <a:ln w="9525">
            <a:solidFill>
              <a:srgbClr val="2273FF"/>
            </a:solidFill>
            <a:prstDash val="solid"/>
          </a:ln>
        </p:spPr>
      </p:sp>
      <p:sp>
        <p:nvSpPr>
          <p:cNvPr id="5" name="Shape 3"/>
          <p:cNvSpPr/>
          <p:nvPr/>
        </p:nvSpPr>
        <p:spPr>
          <a:xfrm>
            <a:off x="258777" y="2910531"/>
            <a:ext cx="4282861" cy="1862800"/>
          </a:xfrm>
          <a:custGeom>
            <a:avLst/>
            <a:gdLst/>
            <a:ahLst/>
            <a:cxnLst/>
            <a:rect l="l" t="t" r="r" b="b"/>
            <a:pathLst>
              <a:path w="4282861" h="1862800">
                <a:moveTo>
                  <a:pt x="166608" y="0"/>
                </a:moveTo>
                <a:moveTo>
                  <a:pt x="166608" y="0"/>
                </a:moveTo>
                <a:lnTo>
                  <a:pt x="4116253" y="0"/>
                </a:lnTo>
                <a:quadBezTo>
                  <a:pt x="4282861" y="0"/>
                  <a:pt x="4282861" y="176283"/>
                </a:quadBezTo>
                <a:lnTo>
                  <a:pt x="4282861" y="1686517"/>
                </a:lnTo>
                <a:quadBezTo>
                  <a:pt x="4282861" y="1862800"/>
                  <a:pt x="4116253" y="1862800"/>
                </a:quadBezTo>
                <a:lnTo>
                  <a:pt x="166608" y="1862800"/>
                </a:lnTo>
                <a:quadBezTo>
                  <a:pt x="0" y="1862800"/>
                  <a:pt x="0" y="1686517"/>
                </a:quadBezTo>
                <a:lnTo>
                  <a:pt x="0" y="176283"/>
                </a:lnTo>
                <a:quadBezTo>
                  <a:pt x="0" y="0"/>
                  <a:pt x="166608" y="0"/>
                </a:quadBezTo>
                <a:close/>
              </a:path>
            </a:pathLst>
          </a:custGeom>
          <a:solidFill>
            <a:srgbClr val="2273FF">
              <a:alpha val="0"/>
            </a:srgbClr>
          </a:solidFill>
          <a:ln w="9525">
            <a:solidFill>
              <a:srgbClr val="2273FF"/>
            </a:solidFill>
            <a:prstDash val="solid"/>
          </a:ln>
        </p:spPr>
      </p:sp>
      <p:pic>
        <p:nvPicPr>
          <p:cNvPr id="6" name="Image 0" descr="preencoded.png">    </p:cNvPr>
          <p:cNvPicPr>
            <a:picLocks noChangeAspect="1"/>
          </p:cNvPicPr>
          <p:nvPr/>
        </p:nvPicPr>
        <p:blipFill>
          <a:blip r:embed="rId1"/>
          <a:stretch>
            <a:fillRect/>
          </a:stretch>
        </p:blipFill>
        <p:spPr>
          <a:xfrm>
            <a:off x="4120852" y="2397516"/>
            <a:ext cx="420786" cy="420786"/>
          </a:xfrm>
          <a:prstGeom prst="rect">
            <a:avLst/>
          </a:prstGeom>
        </p:spPr>
      </p:pic>
      <p:pic>
        <p:nvPicPr>
          <p:cNvPr id="7" name="Image 1" descr="preencoded.png">    </p:cNvPr>
          <p:cNvPicPr>
            <a:picLocks noChangeAspect="1"/>
          </p:cNvPicPr>
          <p:nvPr/>
        </p:nvPicPr>
        <p:blipFill>
          <a:blip r:embed="rId2"/>
          <a:stretch>
            <a:fillRect/>
          </a:stretch>
        </p:blipFill>
        <p:spPr>
          <a:xfrm rot="-5400000">
            <a:off x="4120852" y="2901924"/>
            <a:ext cx="420786" cy="420786"/>
          </a:xfrm>
          <a:prstGeom prst="rect">
            <a:avLst/>
          </a:prstGeom>
        </p:spPr>
      </p:pic>
      <p:pic>
        <p:nvPicPr>
          <p:cNvPr id="8" name="Image 2" descr="preencoded.png">    </p:cNvPr>
          <p:cNvPicPr>
            <a:picLocks noChangeAspect="1"/>
          </p:cNvPicPr>
          <p:nvPr/>
        </p:nvPicPr>
        <p:blipFill>
          <a:blip r:embed="rId3"/>
          <a:stretch>
            <a:fillRect/>
          </a:stretch>
        </p:blipFill>
        <p:spPr>
          <a:xfrm rot="5400000">
            <a:off x="4597014" y="2397516"/>
            <a:ext cx="420786" cy="420786"/>
          </a:xfrm>
          <a:prstGeom prst="rect">
            <a:avLst/>
          </a:prstGeom>
        </p:spPr>
      </p:pic>
      <p:pic>
        <p:nvPicPr>
          <p:cNvPr id="9" name="Image 3" descr="preencoded.png">    </p:cNvPr>
          <p:cNvPicPr>
            <a:picLocks noChangeAspect="1"/>
          </p:cNvPicPr>
          <p:nvPr/>
        </p:nvPicPr>
        <p:blipFill>
          <a:blip r:embed="rId4"/>
          <a:stretch>
            <a:fillRect/>
          </a:stretch>
        </p:blipFill>
        <p:spPr>
          <a:xfrm rot="-10800000">
            <a:off x="4597014" y="2901924"/>
            <a:ext cx="420786" cy="420786"/>
          </a:xfrm>
          <a:prstGeom prst="rect">
            <a:avLst/>
          </a:prstGeom>
        </p:spPr>
      </p:pic>
      <p:sp>
        <p:nvSpPr>
          <p:cNvPr id="10" name="Shape 4"/>
          <p:cNvSpPr/>
          <p:nvPr/>
        </p:nvSpPr>
        <p:spPr>
          <a:xfrm>
            <a:off x="383892" y="1051608"/>
            <a:ext cx="4005207" cy="525983"/>
          </a:xfrm>
          <a:custGeom>
            <a:avLst/>
            <a:gdLst/>
            <a:ahLst/>
            <a:cxnLst/>
            <a:rect l="l" t="t" r="r" b="b"/>
            <a:pathLst>
              <a:path w="4005207" h="525983">
                <a:moveTo>
                  <a:pt x="130084" y="0"/>
                </a:moveTo>
                <a:moveTo>
                  <a:pt x="130084" y="0"/>
                </a:moveTo>
                <a:lnTo>
                  <a:pt x="3875122" y="0"/>
                </a:lnTo>
                <a:quadBezTo>
                  <a:pt x="4005207" y="0"/>
                  <a:pt x="4005207" y="130084"/>
                </a:quadBezTo>
                <a:lnTo>
                  <a:pt x="4005207" y="395898"/>
                </a:lnTo>
                <a:quadBezTo>
                  <a:pt x="4005207" y="525983"/>
                  <a:pt x="3875122" y="525983"/>
                </a:quadBezTo>
                <a:lnTo>
                  <a:pt x="130084" y="525983"/>
                </a:lnTo>
                <a:quadBezTo>
                  <a:pt x="0" y="525983"/>
                  <a:pt x="0" y="395898"/>
                </a:quadBezTo>
                <a:lnTo>
                  <a:pt x="0" y="130084"/>
                </a:lnTo>
                <a:quadBezTo>
                  <a:pt x="0" y="0"/>
                  <a:pt x="130084" y="0"/>
                </a:quadBezTo>
                <a:close/>
              </a:path>
            </a:pathLst>
          </a:custGeom>
          <a:solidFill>
            <a:srgbClr val="2273FF"/>
          </a:solidFill>
          <a:ln/>
        </p:spPr>
      </p:sp>
      <p:sp>
        <p:nvSpPr>
          <p:cNvPr id="11" name="Text 5"/>
          <p:cNvSpPr/>
          <p:nvPr/>
        </p:nvSpPr>
        <p:spPr>
          <a:xfrm>
            <a:off x="383892" y="1583700"/>
            <a:ext cx="4005207"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Each column was built with interrelated logic - no random values used.  </a:t>
            </a:r>
            <a:endParaRPr lang="en-US" sz="1440" dirty="0"/>
          </a:p>
        </p:txBody>
      </p:sp>
      <p:sp>
        <p:nvSpPr>
          <p:cNvPr id="12" name="Text 6"/>
          <p:cNvSpPr/>
          <p:nvPr/>
        </p:nvSpPr>
        <p:spPr>
          <a:xfrm>
            <a:off x="4735935" y="1583700"/>
            <a:ext cx="4005207" cy="81381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Some values depended on others. For example, if a student was marked as “New,” they were always assigned a “Satisfactory” academic status</a:t>
            </a:r>
            <a:endParaRPr lang="en-US" sz="1440" dirty="0"/>
          </a:p>
        </p:txBody>
      </p:sp>
      <p:sp>
        <p:nvSpPr>
          <p:cNvPr id="13" name="Text 7"/>
          <p:cNvSpPr/>
          <p:nvPr/>
        </p:nvSpPr>
        <p:spPr>
          <a:xfrm>
            <a:off x="383892" y="3322710"/>
            <a:ext cx="4005207" cy="813816"/>
          </a:xfrm>
          <a:prstGeom prst="rect">
            <a:avLst/>
          </a:prstGeom>
          <a:noFill/>
          <a:ln/>
        </p:spPr>
        <p:txBody>
          <a:bodyPr wrap="square" lIns="95250" tIns="95250" rIns="95250" bIns="95250" rtlCol="0" anchor="b"/>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Referred to real academic trends, like how low attendance often links to poor performance, and reflected those patterns in the data </a:t>
            </a:r>
            <a:endParaRPr lang="en-US" sz="1440" dirty="0"/>
          </a:p>
        </p:txBody>
      </p:sp>
      <p:sp>
        <p:nvSpPr>
          <p:cNvPr id="14" name="Text 8"/>
          <p:cNvSpPr/>
          <p:nvPr/>
        </p:nvSpPr>
        <p:spPr>
          <a:xfrm>
            <a:off x="4807407" y="3322710"/>
            <a:ext cx="3933735" cy="813816"/>
          </a:xfrm>
          <a:prstGeom prst="rect">
            <a:avLst/>
          </a:prstGeom>
          <a:noFill/>
          <a:ln/>
        </p:spPr>
        <p:txBody>
          <a:bodyPr wrap="square" lIns="95250" tIns="95250" rIns="95250" bIns="95250" rtlCol="0" anchor="b"/>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Each record was carefully reviewed to make sure the data looked realistic and logically consistent.</a:t>
            </a:r>
            <a:endParaRPr lang="en-US" sz="1440" dirty="0"/>
          </a:p>
        </p:txBody>
      </p:sp>
      <p:sp>
        <p:nvSpPr>
          <p:cNvPr id="15" name="Text 9"/>
          <p:cNvSpPr/>
          <p:nvPr/>
        </p:nvSpPr>
        <p:spPr>
          <a:xfrm>
            <a:off x="455826" y="1118003"/>
            <a:ext cx="3862076" cy="393192"/>
          </a:xfrm>
          <a:prstGeom prst="rect">
            <a:avLst/>
          </a:prstGeom>
          <a:noFill/>
          <a:ln/>
        </p:spPr>
        <p:txBody>
          <a:bodyPr wrap="square" lIns="95250" tIns="95250" rIns="95250" bIns="95250" rtlCol="0" anchor="ctr"/>
          <a:lstStyle/>
          <a:p>
            <a:pP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Logic-Driven Design</a:t>
            </a:r>
            <a:endParaRPr lang="en-US" sz="1440" dirty="0"/>
          </a:p>
        </p:txBody>
      </p:sp>
      <p:sp>
        <p:nvSpPr>
          <p:cNvPr id="16" name="Shape 10"/>
          <p:cNvSpPr/>
          <p:nvPr/>
        </p:nvSpPr>
        <p:spPr>
          <a:xfrm>
            <a:off x="4735935" y="1051608"/>
            <a:ext cx="4005207" cy="525983"/>
          </a:xfrm>
          <a:custGeom>
            <a:avLst/>
            <a:gdLst/>
            <a:ahLst/>
            <a:cxnLst/>
            <a:rect l="l" t="t" r="r" b="b"/>
            <a:pathLst>
              <a:path w="4005207" h="525983">
                <a:moveTo>
                  <a:pt x="130084" y="0"/>
                </a:moveTo>
                <a:moveTo>
                  <a:pt x="130084" y="0"/>
                </a:moveTo>
                <a:lnTo>
                  <a:pt x="3875122" y="0"/>
                </a:lnTo>
                <a:quadBezTo>
                  <a:pt x="4005207" y="0"/>
                  <a:pt x="4005207" y="130084"/>
                </a:quadBezTo>
                <a:lnTo>
                  <a:pt x="4005207" y="395898"/>
                </a:lnTo>
                <a:quadBezTo>
                  <a:pt x="4005207" y="525983"/>
                  <a:pt x="3875122" y="525983"/>
                </a:quadBezTo>
                <a:lnTo>
                  <a:pt x="130084" y="525983"/>
                </a:lnTo>
                <a:quadBezTo>
                  <a:pt x="0" y="525983"/>
                  <a:pt x="0" y="395898"/>
                </a:quadBezTo>
                <a:lnTo>
                  <a:pt x="0" y="130084"/>
                </a:lnTo>
                <a:quadBezTo>
                  <a:pt x="0" y="0"/>
                  <a:pt x="130084" y="0"/>
                </a:quadBezTo>
                <a:close/>
              </a:path>
            </a:pathLst>
          </a:custGeom>
          <a:solidFill>
            <a:srgbClr val="2273FF"/>
          </a:solidFill>
          <a:ln/>
        </p:spPr>
      </p:sp>
      <p:sp>
        <p:nvSpPr>
          <p:cNvPr id="17" name="Text 11"/>
          <p:cNvSpPr/>
          <p:nvPr/>
        </p:nvSpPr>
        <p:spPr>
          <a:xfrm>
            <a:off x="4807407" y="1118003"/>
            <a:ext cx="3882523" cy="393192"/>
          </a:xfrm>
          <a:prstGeom prst="rect">
            <a:avLst/>
          </a:prstGeom>
          <a:noFill/>
          <a:ln/>
        </p:spPr>
        <p:txBody>
          <a:bodyPr wrap="square" lIns="95250" tIns="95250" rIns="95250" bIns="95250" rtlCol="0" anchor="ctr"/>
          <a:lstStyle/>
          <a:p>
            <a:pP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Context-Aware Rules</a:t>
            </a:r>
            <a:endParaRPr lang="en-US" sz="1440" dirty="0"/>
          </a:p>
        </p:txBody>
      </p:sp>
      <p:sp>
        <p:nvSpPr>
          <p:cNvPr id="18" name="Shape 12"/>
          <p:cNvSpPr/>
          <p:nvPr/>
        </p:nvSpPr>
        <p:spPr>
          <a:xfrm>
            <a:off x="383892" y="4130667"/>
            <a:ext cx="4005207" cy="525983"/>
          </a:xfrm>
          <a:custGeom>
            <a:avLst/>
            <a:gdLst/>
            <a:ahLst/>
            <a:cxnLst/>
            <a:rect l="l" t="t" r="r" b="b"/>
            <a:pathLst>
              <a:path w="4005207" h="525983">
                <a:moveTo>
                  <a:pt x="130084" y="0"/>
                </a:moveTo>
                <a:moveTo>
                  <a:pt x="130084" y="0"/>
                </a:moveTo>
                <a:lnTo>
                  <a:pt x="3875122" y="0"/>
                </a:lnTo>
                <a:quadBezTo>
                  <a:pt x="4005207" y="0"/>
                  <a:pt x="4005207" y="130084"/>
                </a:quadBezTo>
                <a:lnTo>
                  <a:pt x="4005207" y="395898"/>
                </a:lnTo>
                <a:quadBezTo>
                  <a:pt x="4005207" y="525983"/>
                  <a:pt x="3875122" y="525983"/>
                </a:quadBezTo>
                <a:lnTo>
                  <a:pt x="130084" y="525983"/>
                </a:lnTo>
                <a:quadBezTo>
                  <a:pt x="0" y="525983"/>
                  <a:pt x="0" y="395898"/>
                </a:quadBezTo>
                <a:lnTo>
                  <a:pt x="0" y="130084"/>
                </a:lnTo>
                <a:quadBezTo>
                  <a:pt x="0" y="0"/>
                  <a:pt x="130084" y="0"/>
                </a:quadBezTo>
                <a:close/>
              </a:path>
            </a:pathLst>
          </a:custGeom>
          <a:solidFill>
            <a:srgbClr val="2273FF"/>
          </a:solidFill>
          <a:ln/>
        </p:spPr>
      </p:sp>
      <p:sp>
        <p:nvSpPr>
          <p:cNvPr id="19" name="Text 13"/>
          <p:cNvSpPr/>
          <p:nvPr/>
        </p:nvSpPr>
        <p:spPr>
          <a:xfrm>
            <a:off x="455826" y="4197062"/>
            <a:ext cx="3862076" cy="393192"/>
          </a:xfrm>
          <a:prstGeom prst="rect">
            <a:avLst/>
          </a:prstGeom>
          <a:noFill/>
          <a:ln/>
        </p:spPr>
        <p:txBody>
          <a:bodyPr wrap="square" lIns="95250" tIns="95250" rIns="95250" bIns="95250" rtlCol="0" anchor="ctr"/>
          <a:lstStyle/>
          <a:p>
            <a:pPr indent="0" marL="0">
              <a:lnSpc>
                <a:spcPct val="100000"/>
              </a:lnSpc>
              <a:spcBef>
                <a:spcPts val="375"/>
              </a:spcBef>
              <a:buNone/>
            </a:pPr>
            <a:r>
              <a:rPr lang="en-US" sz="1440" b="1" dirty="0">
                <a:solidFill>
                  <a:srgbClr val="FFFFFF"/>
                </a:solidFill>
                <a:latin typeface="Noto Sans" pitchFamily="34" charset="0"/>
                <a:ea typeface="Noto Sans" pitchFamily="34" charset="-122"/>
                <a:cs typeface="Noto Sans" pitchFamily="34" charset="-120"/>
              </a:rPr>
              <a:t>Research-Informed Assumptions</a:t>
            </a:r>
            <a:endParaRPr lang="en-US" sz="1440" dirty="0"/>
          </a:p>
        </p:txBody>
      </p:sp>
      <p:sp>
        <p:nvSpPr>
          <p:cNvPr id="20" name="Shape 14"/>
          <p:cNvSpPr/>
          <p:nvPr/>
        </p:nvSpPr>
        <p:spPr>
          <a:xfrm>
            <a:off x="4735935" y="4130667"/>
            <a:ext cx="4005207" cy="525983"/>
          </a:xfrm>
          <a:custGeom>
            <a:avLst/>
            <a:gdLst/>
            <a:ahLst/>
            <a:cxnLst/>
            <a:rect l="l" t="t" r="r" b="b"/>
            <a:pathLst>
              <a:path w="4005207" h="525983">
                <a:moveTo>
                  <a:pt x="130084" y="0"/>
                </a:moveTo>
                <a:moveTo>
                  <a:pt x="130084" y="0"/>
                </a:moveTo>
                <a:lnTo>
                  <a:pt x="3875122" y="0"/>
                </a:lnTo>
                <a:quadBezTo>
                  <a:pt x="4005207" y="0"/>
                  <a:pt x="4005207" y="130084"/>
                </a:quadBezTo>
                <a:lnTo>
                  <a:pt x="4005207" y="395898"/>
                </a:lnTo>
                <a:quadBezTo>
                  <a:pt x="4005207" y="525983"/>
                  <a:pt x="3875122" y="525983"/>
                </a:quadBezTo>
                <a:lnTo>
                  <a:pt x="130084" y="525983"/>
                </a:lnTo>
                <a:quadBezTo>
                  <a:pt x="0" y="525983"/>
                  <a:pt x="0" y="395898"/>
                </a:quadBezTo>
                <a:lnTo>
                  <a:pt x="0" y="130084"/>
                </a:lnTo>
                <a:quadBezTo>
                  <a:pt x="0" y="0"/>
                  <a:pt x="130084" y="0"/>
                </a:quadBezTo>
                <a:close/>
              </a:path>
            </a:pathLst>
          </a:custGeom>
          <a:solidFill>
            <a:srgbClr val="2273FF"/>
          </a:solidFill>
          <a:ln/>
        </p:spPr>
      </p:sp>
      <p:sp>
        <p:nvSpPr>
          <p:cNvPr id="21" name="Text 15"/>
          <p:cNvSpPr/>
          <p:nvPr/>
        </p:nvSpPr>
        <p:spPr>
          <a:xfrm>
            <a:off x="4807407" y="4197062"/>
            <a:ext cx="3882523" cy="393192"/>
          </a:xfrm>
          <a:prstGeom prst="rect">
            <a:avLst/>
          </a:prstGeom>
          <a:noFill/>
          <a:ln/>
        </p:spPr>
        <p:txBody>
          <a:bodyPr wrap="square" lIns="95250" tIns="95250" rIns="95250" bIns="95250" rtlCol="0" anchor="ctr"/>
          <a:lstStyle/>
          <a:p>
            <a:pPr indent="0" marL="0">
              <a:lnSpc>
                <a:spcPct val="100000"/>
              </a:lnSpc>
              <a:spcBef>
                <a:spcPts val="375"/>
              </a:spcBef>
              <a:buNone/>
            </a:pPr>
            <a:r>
              <a:rPr lang="en-US" sz="1440" b="1" dirty="0">
                <a:solidFill>
                  <a:srgbClr val="FFFFFF"/>
                </a:solidFill>
                <a:latin typeface="Noto Sans" pitchFamily="34" charset="0"/>
                <a:ea typeface="Noto Sans" pitchFamily="34" charset="-122"/>
                <a:cs typeface="Noto Sans" pitchFamily="34" charset="-120"/>
              </a:rPr>
              <a:t>Manual Validation</a:t>
            </a:r>
            <a:endParaRPr lang="en-US" sz="1440" dirty="0"/>
          </a:p>
        </p:txBody>
      </p:sp>
      <p:sp>
        <p:nvSpPr>
          <p:cNvPr id="22" name="Text 16"/>
          <p:cNvSpPr/>
          <p:nvPr/>
        </p:nvSpPr>
        <p:spPr>
          <a:xfrm>
            <a:off x="0" y="0"/>
            <a:ext cx="6725424"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Building Realistic Data: Key Approaches</a:t>
            </a:r>
            <a:endParaRPr lang="en-US" sz="14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3" name="Shape 0"/>
          <p:cNvSpPr/>
          <p:nvPr/>
        </p:nvSpPr>
        <p:spPr>
          <a:xfrm>
            <a:off x="1364742" y="2960907"/>
            <a:ext cx="0" cy="257231"/>
          </a:xfrm>
          <a:custGeom>
            <a:avLst/>
            <a:gdLst/>
            <a:ahLst/>
            <a:cxnLst/>
            <a:rect l="l" t="t" r="r" b="b"/>
            <a:pathLst>
              <a:path w="0" h="257231">
                <a:moveTo>
                  <a:pt x="0" y="0"/>
                </a:moveTo>
                <a:moveTo>
                  <a:pt x="0" y="0"/>
                </a:moveTo>
                <a:lnTo>
                  <a:pt x="0" y="257231"/>
                </a:lnTo>
              </a:path>
            </a:pathLst>
          </a:custGeom>
          <a:noFill/>
          <a:ln w="19050">
            <a:solidFill>
              <a:srgbClr val="2273FF"/>
            </a:solidFill>
            <a:prstDash val="solid"/>
            <a:headEnd type="none"/>
            <a:tailEnd type="arrow"/>
          </a:ln>
        </p:spPr>
      </p:sp>
      <p:sp>
        <p:nvSpPr>
          <p:cNvPr id="4" name="Shape 1"/>
          <p:cNvSpPr/>
          <p:nvPr/>
        </p:nvSpPr>
        <p:spPr>
          <a:xfrm>
            <a:off x="295959" y="2486117"/>
            <a:ext cx="2020537" cy="447358"/>
          </a:xfrm>
          <a:custGeom>
            <a:avLst/>
            <a:gdLst/>
            <a:ahLst/>
            <a:cxnLst/>
            <a:rect l="l" t="t" r="r" b="b"/>
            <a:pathLst>
              <a:path w="2020537" h="447358">
                <a:moveTo>
                  <a:pt x="265860" y="0"/>
                </a:moveTo>
                <a:moveTo>
                  <a:pt x="265860" y="0"/>
                </a:moveTo>
                <a:lnTo>
                  <a:pt x="1754677" y="0"/>
                </a:lnTo>
                <a:quadBezTo>
                  <a:pt x="2020537" y="0"/>
                  <a:pt x="2020537" y="223679"/>
                </a:quadBezTo>
                <a:lnTo>
                  <a:pt x="2020537" y="223679"/>
                </a:lnTo>
                <a:quadBezTo>
                  <a:pt x="2020537" y="447358"/>
                  <a:pt x="1754677" y="447358"/>
                </a:quadBezTo>
                <a:lnTo>
                  <a:pt x="265860" y="447358"/>
                </a:lnTo>
                <a:quadBezTo>
                  <a:pt x="0" y="447358"/>
                  <a:pt x="0" y="223679"/>
                </a:quadBezTo>
                <a:lnTo>
                  <a:pt x="0" y="223679"/>
                </a:lnTo>
                <a:quadBezTo>
                  <a:pt x="0" y="0"/>
                  <a:pt x="265860" y="0"/>
                </a:quadBezTo>
                <a:close/>
              </a:path>
            </a:pathLst>
          </a:custGeom>
          <a:solidFill>
            <a:srgbClr val="8BDCFF"/>
          </a:solidFill>
          <a:ln/>
        </p:spPr>
      </p:sp>
      <p:sp>
        <p:nvSpPr>
          <p:cNvPr id="5" name="Shape 2"/>
          <p:cNvSpPr/>
          <p:nvPr/>
        </p:nvSpPr>
        <p:spPr>
          <a:xfrm>
            <a:off x="1928845" y="2486117"/>
            <a:ext cx="2020537" cy="447358"/>
          </a:xfrm>
          <a:custGeom>
            <a:avLst/>
            <a:gdLst/>
            <a:ahLst/>
            <a:cxnLst/>
            <a:rect l="l" t="t" r="r" b="b"/>
            <a:pathLst>
              <a:path w="2020537" h="447358">
                <a:moveTo>
                  <a:pt x="265860" y="0"/>
                </a:moveTo>
                <a:moveTo>
                  <a:pt x="265860" y="0"/>
                </a:moveTo>
                <a:lnTo>
                  <a:pt x="1754677" y="0"/>
                </a:lnTo>
                <a:quadBezTo>
                  <a:pt x="2020537" y="0"/>
                  <a:pt x="2020537" y="223679"/>
                </a:quadBezTo>
                <a:lnTo>
                  <a:pt x="2020537" y="223679"/>
                </a:lnTo>
                <a:quadBezTo>
                  <a:pt x="2020537" y="447358"/>
                  <a:pt x="1754677" y="447358"/>
                </a:quadBezTo>
                <a:lnTo>
                  <a:pt x="265860" y="447358"/>
                </a:lnTo>
                <a:quadBezTo>
                  <a:pt x="0" y="447358"/>
                  <a:pt x="0" y="223679"/>
                </a:quadBezTo>
                <a:lnTo>
                  <a:pt x="0" y="223679"/>
                </a:lnTo>
                <a:quadBezTo>
                  <a:pt x="0" y="0"/>
                  <a:pt x="265860" y="0"/>
                </a:quadBezTo>
                <a:close/>
              </a:path>
            </a:pathLst>
          </a:custGeom>
          <a:solidFill>
            <a:srgbClr val="6DBEFF"/>
          </a:solidFill>
          <a:ln/>
        </p:spPr>
      </p:sp>
      <p:sp>
        <p:nvSpPr>
          <p:cNvPr id="6" name="Shape 3"/>
          <p:cNvSpPr/>
          <p:nvPr/>
        </p:nvSpPr>
        <p:spPr>
          <a:xfrm>
            <a:off x="3561732" y="2486117"/>
            <a:ext cx="2020537" cy="447358"/>
          </a:xfrm>
          <a:custGeom>
            <a:avLst/>
            <a:gdLst/>
            <a:ahLst/>
            <a:cxnLst/>
            <a:rect l="l" t="t" r="r" b="b"/>
            <a:pathLst>
              <a:path w="2020537" h="447358">
                <a:moveTo>
                  <a:pt x="265860" y="0"/>
                </a:moveTo>
                <a:moveTo>
                  <a:pt x="265860" y="0"/>
                </a:moveTo>
                <a:lnTo>
                  <a:pt x="1754677" y="0"/>
                </a:lnTo>
                <a:quadBezTo>
                  <a:pt x="2020537" y="0"/>
                  <a:pt x="2020537" y="223679"/>
                </a:quadBezTo>
                <a:lnTo>
                  <a:pt x="2020537" y="223679"/>
                </a:lnTo>
                <a:quadBezTo>
                  <a:pt x="2020537" y="447358"/>
                  <a:pt x="1754677" y="447358"/>
                </a:quadBezTo>
                <a:lnTo>
                  <a:pt x="265860" y="447358"/>
                </a:lnTo>
                <a:quadBezTo>
                  <a:pt x="0" y="447358"/>
                  <a:pt x="0" y="223679"/>
                </a:quadBezTo>
                <a:lnTo>
                  <a:pt x="0" y="223679"/>
                </a:lnTo>
                <a:quadBezTo>
                  <a:pt x="0" y="0"/>
                  <a:pt x="265860" y="0"/>
                </a:quadBezTo>
                <a:close/>
              </a:path>
            </a:pathLst>
          </a:custGeom>
          <a:solidFill>
            <a:srgbClr val="4FA0FF"/>
          </a:solidFill>
          <a:ln/>
        </p:spPr>
      </p:sp>
      <p:sp>
        <p:nvSpPr>
          <p:cNvPr id="7" name="Shape 4"/>
          <p:cNvSpPr/>
          <p:nvPr/>
        </p:nvSpPr>
        <p:spPr>
          <a:xfrm>
            <a:off x="5194618" y="2486117"/>
            <a:ext cx="2020537" cy="447358"/>
          </a:xfrm>
          <a:custGeom>
            <a:avLst/>
            <a:gdLst/>
            <a:ahLst/>
            <a:cxnLst/>
            <a:rect l="l" t="t" r="r" b="b"/>
            <a:pathLst>
              <a:path w="2020537" h="447358">
                <a:moveTo>
                  <a:pt x="265860" y="0"/>
                </a:moveTo>
                <a:moveTo>
                  <a:pt x="265860" y="0"/>
                </a:moveTo>
                <a:lnTo>
                  <a:pt x="1754677" y="0"/>
                </a:lnTo>
                <a:quadBezTo>
                  <a:pt x="2020537" y="0"/>
                  <a:pt x="2020537" y="223679"/>
                </a:quadBezTo>
                <a:lnTo>
                  <a:pt x="2020537" y="223679"/>
                </a:lnTo>
                <a:quadBezTo>
                  <a:pt x="2020537" y="447358"/>
                  <a:pt x="1754677" y="447358"/>
                </a:quadBezTo>
                <a:lnTo>
                  <a:pt x="265860" y="447358"/>
                </a:lnTo>
                <a:quadBezTo>
                  <a:pt x="0" y="447358"/>
                  <a:pt x="0" y="223679"/>
                </a:quadBezTo>
                <a:lnTo>
                  <a:pt x="0" y="223679"/>
                </a:lnTo>
                <a:quadBezTo>
                  <a:pt x="0" y="0"/>
                  <a:pt x="265860" y="0"/>
                </a:quadBezTo>
                <a:close/>
              </a:path>
            </a:pathLst>
          </a:custGeom>
          <a:solidFill>
            <a:srgbClr val="3182FF"/>
          </a:solidFill>
          <a:ln/>
        </p:spPr>
      </p:sp>
      <p:sp>
        <p:nvSpPr>
          <p:cNvPr id="8" name="Shape 5"/>
          <p:cNvSpPr/>
          <p:nvPr/>
        </p:nvSpPr>
        <p:spPr>
          <a:xfrm>
            <a:off x="6827504" y="2486117"/>
            <a:ext cx="2020537" cy="447358"/>
          </a:xfrm>
          <a:custGeom>
            <a:avLst/>
            <a:gdLst/>
            <a:ahLst/>
            <a:cxnLst/>
            <a:rect l="l" t="t" r="r" b="b"/>
            <a:pathLst>
              <a:path w="2020537" h="447358">
                <a:moveTo>
                  <a:pt x="265860" y="0"/>
                </a:moveTo>
                <a:moveTo>
                  <a:pt x="265860" y="0"/>
                </a:moveTo>
                <a:lnTo>
                  <a:pt x="1754677" y="0"/>
                </a:lnTo>
                <a:quadBezTo>
                  <a:pt x="2020537" y="0"/>
                  <a:pt x="2020537" y="223679"/>
                </a:quadBezTo>
                <a:lnTo>
                  <a:pt x="2020537" y="223679"/>
                </a:lnTo>
                <a:quadBezTo>
                  <a:pt x="2020537" y="447358"/>
                  <a:pt x="1754677" y="447358"/>
                </a:quadBezTo>
                <a:lnTo>
                  <a:pt x="265860" y="447358"/>
                </a:lnTo>
                <a:quadBezTo>
                  <a:pt x="0" y="447358"/>
                  <a:pt x="0" y="223679"/>
                </a:quadBezTo>
                <a:lnTo>
                  <a:pt x="0" y="223679"/>
                </a:lnTo>
                <a:quadBezTo>
                  <a:pt x="0" y="0"/>
                  <a:pt x="265860" y="0"/>
                </a:quadBezTo>
                <a:close/>
              </a:path>
            </a:pathLst>
          </a:custGeom>
          <a:solidFill>
            <a:srgbClr val="1364F0"/>
          </a:solidFill>
          <a:ln/>
        </p:spPr>
      </p:sp>
      <p:sp>
        <p:nvSpPr>
          <p:cNvPr id="9" name="Shape 6"/>
          <p:cNvSpPr/>
          <p:nvPr/>
        </p:nvSpPr>
        <p:spPr>
          <a:xfrm>
            <a:off x="2850645" y="2199767"/>
            <a:ext cx="0" cy="257231"/>
          </a:xfrm>
          <a:custGeom>
            <a:avLst/>
            <a:gdLst/>
            <a:ahLst/>
            <a:cxnLst/>
            <a:rect l="l" t="t" r="r" b="b"/>
            <a:pathLst>
              <a:path w="0" h="257231">
                <a:moveTo>
                  <a:pt x="0" y="0"/>
                </a:moveTo>
                <a:moveTo>
                  <a:pt x="0" y="0"/>
                </a:moveTo>
                <a:lnTo>
                  <a:pt x="0" y="257231"/>
                </a:lnTo>
              </a:path>
            </a:pathLst>
          </a:custGeom>
          <a:noFill/>
          <a:ln w="22642">
            <a:solidFill>
              <a:srgbClr val="2273FF"/>
            </a:solidFill>
            <a:prstDash val="solid"/>
            <a:headEnd type="arrow"/>
            <a:tailEnd type="none"/>
          </a:ln>
        </p:spPr>
      </p:sp>
      <p:sp>
        <p:nvSpPr>
          <p:cNvPr id="10" name="Text 7"/>
          <p:cNvSpPr/>
          <p:nvPr/>
        </p:nvSpPr>
        <p:spPr>
          <a:xfrm>
            <a:off x="982436" y="2426332"/>
            <a:ext cx="848751" cy="566928"/>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2016" dirty="0">
                <a:solidFill>
                  <a:srgbClr val="FFFFFF"/>
                </a:solidFill>
                <a:latin typeface="Noto Sans" pitchFamily="34" charset="0"/>
                <a:ea typeface="Noto Sans" pitchFamily="34" charset="-122"/>
                <a:cs typeface="Noto Sans" pitchFamily="34" charset="-120"/>
              </a:rPr>
              <a:t>01</a:t>
            </a:r>
            <a:endParaRPr lang="en-US" sz="1440" dirty="0"/>
          </a:p>
        </p:txBody>
      </p:sp>
      <p:sp>
        <p:nvSpPr>
          <p:cNvPr id="11" name="Text 8"/>
          <p:cNvSpPr/>
          <p:nvPr/>
        </p:nvSpPr>
        <p:spPr>
          <a:xfrm>
            <a:off x="2395866" y="2426332"/>
            <a:ext cx="848751" cy="566928"/>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2016" dirty="0">
                <a:solidFill>
                  <a:srgbClr val="FFFFFF"/>
                </a:solidFill>
                <a:latin typeface="Noto Sans" pitchFamily="34" charset="0"/>
                <a:ea typeface="Noto Sans" pitchFamily="34" charset="-122"/>
                <a:cs typeface="Noto Sans" pitchFamily="34" charset="-120"/>
              </a:rPr>
              <a:t>02</a:t>
            </a:r>
            <a:endParaRPr lang="en-US" sz="1440" dirty="0"/>
          </a:p>
        </p:txBody>
      </p:sp>
      <p:sp>
        <p:nvSpPr>
          <p:cNvPr id="12" name="Text 9"/>
          <p:cNvSpPr/>
          <p:nvPr/>
        </p:nvSpPr>
        <p:spPr>
          <a:xfrm>
            <a:off x="4147624" y="2426332"/>
            <a:ext cx="848751" cy="566928"/>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2016" dirty="0">
                <a:solidFill>
                  <a:srgbClr val="FFFFFF"/>
                </a:solidFill>
                <a:latin typeface="Noto Sans" pitchFamily="34" charset="0"/>
                <a:ea typeface="Noto Sans" pitchFamily="34" charset="-122"/>
                <a:cs typeface="Noto Sans" pitchFamily="34" charset="-120"/>
              </a:rPr>
              <a:t>03</a:t>
            </a:r>
            <a:endParaRPr lang="en-US" sz="1440" dirty="0"/>
          </a:p>
        </p:txBody>
      </p:sp>
      <p:sp>
        <p:nvSpPr>
          <p:cNvPr id="13" name="Text 10"/>
          <p:cNvSpPr/>
          <p:nvPr/>
        </p:nvSpPr>
        <p:spPr>
          <a:xfrm>
            <a:off x="5780511" y="2426332"/>
            <a:ext cx="848751" cy="566928"/>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2016" dirty="0">
                <a:solidFill>
                  <a:srgbClr val="FFFFFF"/>
                </a:solidFill>
                <a:latin typeface="Noto Sans" pitchFamily="34" charset="0"/>
                <a:ea typeface="Noto Sans" pitchFamily="34" charset="-122"/>
                <a:cs typeface="Noto Sans" pitchFamily="34" charset="-120"/>
              </a:rPr>
              <a:t>04</a:t>
            </a:r>
            <a:endParaRPr lang="en-US" sz="1440" dirty="0"/>
          </a:p>
        </p:txBody>
      </p:sp>
      <p:sp>
        <p:nvSpPr>
          <p:cNvPr id="14" name="Text 11"/>
          <p:cNvSpPr/>
          <p:nvPr/>
        </p:nvSpPr>
        <p:spPr>
          <a:xfrm>
            <a:off x="7413397" y="2426332"/>
            <a:ext cx="848751" cy="566928"/>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2016" dirty="0">
                <a:solidFill>
                  <a:srgbClr val="FFFFFF"/>
                </a:solidFill>
                <a:latin typeface="Noto Sans" pitchFamily="34" charset="0"/>
                <a:ea typeface="Noto Sans" pitchFamily="34" charset="-122"/>
                <a:cs typeface="Noto Sans" pitchFamily="34" charset="-120"/>
              </a:rPr>
              <a:t>05</a:t>
            </a:r>
            <a:endParaRPr lang="en-US" sz="1440" dirty="0"/>
          </a:p>
        </p:txBody>
      </p:sp>
      <p:sp>
        <p:nvSpPr>
          <p:cNvPr id="15" name="Shape 12"/>
          <p:cNvSpPr/>
          <p:nvPr/>
        </p:nvSpPr>
        <p:spPr>
          <a:xfrm>
            <a:off x="6287182" y="2199767"/>
            <a:ext cx="0" cy="257231"/>
          </a:xfrm>
          <a:custGeom>
            <a:avLst/>
            <a:gdLst/>
            <a:ahLst/>
            <a:cxnLst/>
            <a:rect l="l" t="t" r="r" b="b"/>
            <a:pathLst>
              <a:path w="0" h="257231">
                <a:moveTo>
                  <a:pt x="0" y="0"/>
                </a:moveTo>
                <a:moveTo>
                  <a:pt x="0" y="0"/>
                </a:moveTo>
                <a:lnTo>
                  <a:pt x="0" y="257231"/>
                </a:lnTo>
              </a:path>
            </a:pathLst>
          </a:custGeom>
          <a:noFill/>
          <a:ln w="22642">
            <a:solidFill>
              <a:srgbClr val="2273FF"/>
            </a:solidFill>
            <a:prstDash val="solid"/>
            <a:headEnd type="arrow"/>
            <a:tailEnd type="none"/>
          </a:ln>
        </p:spPr>
      </p:sp>
      <p:sp>
        <p:nvSpPr>
          <p:cNvPr id="16" name="Shape 13"/>
          <p:cNvSpPr/>
          <p:nvPr/>
        </p:nvSpPr>
        <p:spPr>
          <a:xfrm>
            <a:off x="4571543" y="2960907"/>
            <a:ext cx="0" cy="257231"/>
          </a:xfrm>
          <a:custGeom>
            <a:avLst/>
            <a:gdLst/>
            <a:ahLst/>
            <a:cxnLst/>
            <a:rect l="l" t="t" r="r" b="b"/>
            <a:pathLst>
              <a:path w="0" h="257231">
                <a:moveTo>
                  <a:pt x="0" y="0"/>
                </a:moveTo>
                <a:moveTo>
                  <a:pt x="0" y="0"/>
                </a:moveTo>
                <a:lnTo>
                  <a:pt x="0" y="257231"/>
                </a:lnTo>
              </a:path>
            </a:pathLst>
          </a:custGeom>
          <a:noFill/>
          <a:ln w="19050">
            <a:solidFill>
              <a:srgbClr val="2273FF"/>
            </a:solidFill>
            <a:prstDash val="solid"/>
            <a:headEnd type="none"/>
            <a:tailEnd type="arrow"/>
          </a:ln>
        </p:spPr>
      </p:sp>
      <p:sp>
        <p:nvSpPr>
          <p:cNvPr id="17" name="Shape 14"/>
          <p:cNvSpPr/>
          <p:nvPr/>
        </p:nvSpPr>
        <p:spPr>
          <a:xfrm>
            <a:off x="7784744" y="2960907"/>
            <a:ext cx="0" cy="257231"/>
          </a:xfrm>
          <a:custGeom>
            <a:avLst/>
            <a:gdLst/>
            <a:ahLst/>
            <a:cxnLst/>
            <a:rect l="l" t="t" r="r" b="b"/>
            <a:pathLst>
              <a:path w="0" h="257231">
                <a:moveTo>
                  <a:pt x="0" y="0"/>
                </a:moveTo>
                <a:moveTo>
                  <a:pt x="0" y="0"/>
                </a:moveTo>
                <a:lnTo>
                  <a:pt x="0" y="257231"/>
                </a:lnTo>
              </a:path>
            </a:pathLst>
          </a:custGeom>
          <a:noFill/>
          <a:ln w="19050">
            <a:solidFill>
              <a:srgbClr val="2273FF"/>
            </a:solidFill>
            <a:prstDash val="solid"/>
            <a:headEnd type="none"/>
            <a:tailEnd type="arrow"/>
          </a:ln>
        </p:spPr>
      </p:sp>
      <p:sp>
        <p:nvSpPr>
          <p:cNvPr id="18" name="Text 15"/>
          <p:cNvSpPr/>
          <p:nvPr/>
        </p:nvSpPr>
        <p:spPr>
          <a:xfrm>
            <a:off x="234086" y="3225089"/>
            <a:ext cx="2743200" cy="603504"/>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Designing Realism from Scratch</a:t>
            </a:r>
            <a:endParaRPr lang="en-US" sz="1440" dirty="0"/>
          </a:p>
        </p:txBody>
      </p:sp>
      <p:sp>
        <p:nvSpPr>
          <p:cNvPr id="19" name="Text 16"/>
          <p:cNvSpPr/>
          <p:nvPr/>
        </p:nvSpPr>
        <p:spPr>
          <a:xfrm>
            <a:off x="228600" y="3664001"/>
            <a:ext cx="2743200" cy="841248"/>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No real student data availableCreated realistic behaviours through research and manual design  </a:t>
            </a:r>
            <a:endParaRPr lang="en-US" sz="1440" dirty="0"/>
          </a:p>
        </p:txBody>
      </p:sp>
      <p:sp>
        <p:nvSpPr>
          <p:cNvPr id="20" name="Text 17"/>
          <p:cNvSpPr/>
          <p:nvPr/>
        </p:nvSpPr>
        <p:spPr>
          <a:xfrm>
            <a:off x="696860" y="1623060"/>
            <a:ext cx="3806614" cy="393192"/>
          </a:xfrm>
          <a:prstGeom prst="rect">
            <a:avLst/>
          </a:prstGeom>
          <a:noFill/>
          <a:ln/>
        </p:spPr>
        <p:txBody>
          <a:bodyPr wrap="square" lIns="95250" tIns="95250" rIns="95250" bIns="95250" rtlCol="0" anchor="t"/>
          <a:lstStyle/>
          <a:p>
            <a:pPr algn="ct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Limitations of Dummy Data Generators</a:t>
            </a:r>
            <a:endParaRPr lang="en-US" sz="1440" dirty="0"/>
          </a:p>
        </p:txBody>
      </p:sp>
      <p:sp>
        <p:nvSpPr>
          <p:cNvPr id="21" name="Text 18"/>
          <p:cNvSpPr/>
          <p:nvPr/>
        </p:nvSpPr>
        <p:spPr>
          <a:xfrm>
            <a:off x="696860" y="894283"/>
            <a:ext cx="3806614" cy="841248"/>
          </a:xfrm>
          <a:prstGeom prst="rect">
            <a:avLst/>
          </a:prstGeom>
          <a:noFill/>
          <a:ln/>
        </p:spPr>
        <p:txBody>
          <a:bodyPr wrap="square" lIns="95250" tIns="95250" rIns="95250" bIns="95250" rtlCol="0" anchor="b"/>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Dummy data tools generate random, flat dataCan’t model real-world connections between key fields </a:t>
            </a:r>
            <a:endParaRPr lang="en-US" sz="1440" dirty="0"/>
          </a:p>
        </p:txBody>
      </p:sp>
      <p:sp>
        <p:nvSpPr>
          <p:cNvPr id="22" name="Text 19"/>
          <p:cNvSpPr/>
          <p:nvPr/>
        </p:nvSpPr>
        <p:spPr>
          <a:xfrm>
            <a:off x="3203143" y="3225089"/>
            <a:ext cx="2743200" cy="603504"/>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Manual Cross-Verification of Logic</a:t>
            </a:r>
            <a:endParaRPr lang="en-US" sz="1440" dirty="0"/>
          </a:p>
        </p:txBody>
      </p:sp>
      <p:sp>
        <p:nvSpPr>
          <p:cNvPr id="23" name="Text 20"/>
          <p:cNvSpPr/>
          <p:nvPr/>
        </p:nvSpPr>
        <p:spPr>
          <a:xfrm>
            <a:off x="3318168" y="3719621"/>
            <a:ext cx="2743200" cy="62179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Validated data consistency across columnsExample: “New” students cannot be failing   </a:t>
            </a:r>
            <a:endParaRPr lang="en-US" sz="1440" dirty="0"/>
          </a:p>
        </p:txBody>
      </p:sp>
      <p:sp>
        <p:nvSpPr>
          <p:cNvPr id="24" name="Text 21"/>
          <p:cNvSpPr/>
          <p:nvPr/>
        </p:nvSpPr>
        <p:spPr>
          <a:xfrm>
            <a:off x="4634404" y="1623060"/>
            <a:ext cx="3806422" cy="393192"/>
          </a:xfrm>
          <a:prstGeom prst="rect">
            <a:avLst/>
          </a:prstGeom>
          <a:noFill/>
          <a:ln/>
        </p:spPr>
        <p:txBody>
          <a:bodyPr wrap="square" lIns="95250" tIns="95250" rIns="95250" bIns="95250" rtlCol="0" anchor="t"/>
          <a:lstStyle/>
          <a:p>
            <a:pPr algn="ct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Research-Dependent Assumptions</a:t>
            </a:r>
            <a:endParaRPr lang="en-US" sz="1440" dirty="0"/>
          </a:p>
        </p:txBody>
      </p:sp>
      <p:sp>
        <p:nvSpPr>
          <p:cNvPr id="25" name="Text 22"/>
          <p:cNvSpPr/>
          <p:nvPr/>
        </p:nvSpPr>
        <p:spPr>
          <a:xfrm>
            <a:off x="4634179" y="894283"/>
            <a:ext cx="3806647" cy="841248"/>
          </a:xfrm>
          <a:prstGeom prst="rect">
            <a:avLst/>
          </a:prstGeom>
          <a:noFill/>
          <a:ln/>
        </p:spPr>
        <p:txBody>
          <a:bodyPr wrap="square" lIns="95250" tIns="95250" rIns="95250" bIns="95250" rtlCol="0" anchor="b"/>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Used academic research to model real attendance and dropout patternsReflected these insights carefully in the data design  </a:t>
            </a:r>
            <a:endParaRPr lang="en-US" sz="1440" dirty="0"/>
          </a:p>
        </p:txBody>
      </p:sp>
      <p:sp>
        <p:nvSpPr>
          <p:cNvPr id="26" name="Text 23"/>
          <p:cNvSpPr/>
          <p:nvPr/>
        </p:nvSpPr>
        <p:spPr>
          <a:xfrm>
            <a:off x="6172200" y="3225089"/>
            <a:ext cx="2743200" cy="39319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High Effort in Limited Time </a:t>
            </a:r>
            <a:endParaRPr lang="en-US" sz="1440" dirty="0"/>
          </a:p>
        </p:txBody>
      </p:sp>
      <p:sp>
        <p:nvSpPr>
          <p:cNvPr id="27" name="Text 24"/>
          <p:cNvSpPr/>
          <p:nvPr/>
        </p:nvSpPr>
        <p:spPr>
          <a:xfrm>
            <a:off x="6172200" y="3664001"/>
            <a:ext cx="2743200" cy="841248"/>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Balancing logic-building, rule creation, and validation under tight deadlines was a major challenge. </a:t>
            </a:r>
            <a:endParaRPr lang="en-US" sz="1440" dirty="0"/>
          </a:p>
        </p:txBody>
      </p:sp>
      <p:sp>
        <p:nvSpPr>
          <p:cNvPr id="28" name="Text 25"/>
          <p:cNvSpPr/>
          <p:nvPr/>
        </p:nvSpPr>
        <p:spPr>
          <a:xfrm>
            <a:off x="0" y="0"/>
            <a:ext cx="5486400"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Challenges in Building Realistic Data</a:t>
            </a:r>
            <a:endParaRPr lang="en-US" sz="144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0" y="2199606"/>
            <a:ext cx="4176875" cy="539496"/>
          </a:xfrm>
          <a:prstGeom prst="rect">
            <a:avLst/>
          </a:prstGeom>
          <a:noFill/>
          <a:ln/>
        </p:spPr>
        <p:txBody>
          <a:bodyPr wrap="square" lIns="95250" tIns="95250" rIns="95250" bIns="95250" rtlCol="0" anchor="ctr"/>
          <a:lstStyle/>
          <a:p>
            <a:pPr indent="0" marL="0">
              <a:lnSpc>
                <a:spcPct val="100000"/>
              </a:lnSpc>
              <a:spcBef>
                <a:spcPts val="375"/>
              </a:spcBef>
              <a:buNone/>
            </a:pPr>
            <a:r>
              <a:rPr lang="en-US" sz="2304" b="1" dirty="0">
                <a:solidFill>
                  <a:srgbClr val="00070F"/>
                </a:solidFill>
                <a:latin typeface="Noto Sans" pitchFamily="34" charset="0"/>
                <a:ea typeface="Noto Sans" pitchFamily="34" charset="-122"/>
                <a:cs typeface="Noto Sans" pitchFamily="34" charset="-120"/>
              </a:rPr>
              <a:t>Visual Analytics</a:t>
            </a:r>
            <a:endParaRPr lang="en-US" sz="1440" dirty="0"/>
          </a:p>
        </p:txBody>
      </p:sp>
      <p:sp>
        <p:nvSpPr>
          <p:cNvPr id="3" name="Text 1"/>
          <p:cNvSpPr/>
          <p:nvPr/>
        </p:nvSpPr>
        <p:spPr>
          <a:xfrm>
            <a:off x="2393670" y="1719546"/>
            <a:ext cx="1723908" cy="14996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6912" b="1" dirty="0">
                <a:solidFill>
                  <a:srgbClr val="FFFFFF"/>
                </a:solidFill>
                <a:latin typeface="Noto Sans" pitchFamily="34" charset="0"/>
                <a:ea typeface="Noto Sans" pitchFamily="34" charset="-122"/>
                <a:cs typeface="Noto Sans" pitchFamily="34" charset="-120"/>
              </a:rPr>
              <a:t>05</a:t>
            </a:r>
            <a:endParaRPr lang="en-US" sz="144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graphicFrame>
        <p:nvGraphicFramePr>
          <p:cNvPr id="19" name="Table 0"/>
          <p:cNvGraphicFramePr>
            <a:graphicFrameLocks noGrp="1"/>
          </p:cNvGraphicFramePr>
          <p:nvPr>
            <p:extLst>
              <p:ext uri="{D42A27DB-BD31-4B8C-83A1-F6EECF244321}">
                <p14:modId xmlns:p14="http://schemas.microsoft.com/office/powerpoint/2010/main" val="1579011935"/>
              </p:ext>
            </p:extLst>
          </p:nvPr>
        </p:nvGraphicFramePr>
        <p:xfrm>
          <a:off x="326677" y="1048803"/>
          <a:ext cx="8444295" cy="3536728"/>
        </p:xfrm>
        <a:graphic>
          <a:graphicData uri="http://schemas.openxmlformats.org/drawingml/2006/table">
            <a:tbl>
              <a:tblPr/>
              <a:tblGrid>
                <a:gridCol w="2814765"/>
                <a:gridCol w="2814765"/>
                <a:gridCol w="2814765"/>
              </a:tblGrid>
              <a:tr h="505247">
                <a:tc>
                  <a:txBody>
                    <a:bodyPr/>
                    <a:lstStyle/>
                    <a:p>
                      <a:pPr algn="l" indent="0" marL="0">
                        <a:buNone/>
                      </a:pPr>
                      <a:r>
                        <a:rPr lang="en-US" sz="1008" u="none" dirty="0">
                          <a:solidFill>
                            <a:srgbClr val="FFFFFF"/>
                          </a:solidFill>
                          <a:latin typeface="Noto Sans" pitchFamily="34" charset="0"/>
                          <a:ea typeface="Noto Sans" pitchFamily="34" charset="-122"/>
                          <a:cs typeface="Noto Sans" pitchFamily="34" charset="-120"/>
                        </a:rPr>
                        <a:t>TABLE TYPE</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2273FF"/>
                    </a:solidFill>
                  </a:tcPr>
                </a:tc>
                <a:tc>
                  <a:txBody>
                    <a:bodyPr/>
                    <a:lstStyle/>
                    <a:p>
                      <a:pPr algn="l" indent="0" marL="0">
                        <a:buNone/>
                      </a:pPr>
                      <a:r>
                        <a:rPr lang="en-US" sz="1008" u="none" dirty="0">
                          <a:solidFill>
                            <a:srgbClr val="FFFFFF"/>
                          </a:solidFill>
                          <a:latin typeface="Noto Sans" pitchFamily="34" charset="0"/>
                          <a:ea typeface="Noto Sans" pitchFamily="34" charset="-122"/>
                          <a:cs typeface="Noto Sans" pitchFamily="34" charset="-120"/>
                        </a:rPr>
                        <a:t>TABLE NAME</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2273FF"/>
                    </a:solidFill>
                  </a:tcPr>
                </a:tc>
                <a:tc>
                  <a:txBody>
                    <a:bodyPr/>
                    <a:lstStyle/>
                    <a:p>
                      <a:pPr algn="l" indent="0" marL="0">
                        <a:buNone/>
                      </a:pPr>
                      <a:r>
                        <a:rPr lang="en-US" sz="1008" u="none" dirty="0">
                          <a:solidFill>
                            <a:srgbClr val="FFFFFF"/>
                          </a:solidFill>
                          <a:latin typeface="Noto Sans" pitchFamily="34" charset="0"/>
                          <a:ea typeface="Noto Sans" pitchFamily="34" charset="-122"/>
                          <a:cs typeface="Noto Sans" pitchFamily="34" charset="-120"/>
                        </a:rPr>
                        <a:t>DESCRIPTION (What it tells us)</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2273FF"/>
                    </a:solidFill>
                  </a:tcPr>
                </a:tc>
              </a:tr>
              <a:tr h="505247">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Dimension</a:t>
                      </a:r>
                      <a:endParaRPr lang="en-US" sz="1008" dirty="0">
                        <a:latin typeface="Noto Sans" charset="0"/>
                        <a:ea typeface="Noto Sans" charset="0"/>
                        <a:cs typeface="Noto Sans" charset="0"/>
                      </a:endParaRPr>
                    </a:p>
                    <a:p>
                      <a:pPr algn="l" indent="0" marL="0">
                        <a:buNone/>
                      </a:pPr>
                      <a:r>
                        <a:rPr lang="en-US" sz="1008" u="none" dirty="0">
                          <a:solidFill>
                            <a:srgbClr val="00070F"/>
                          </a:solidFill>
                          <a:latin typeface="Noto Sans" pitchFamily="34" charset="0"/>
                          <a:ea typeface="Noto Sans" pitchFamily="34" charset="-122"/>
                          <a:cs typeface="Noto Sans" pitchFamily="34" charset="-120"/>
                        </a:rPr>
                        <a:t>(The Context)</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BDD5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Student</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BDD5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Who the student is (demographics, country)</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BDD5FF"/>
                    </a:solidFill>
                  </a:tcPr>
                </a:tc>
              </a:tr>
              <a:tr h="505247">
                <a:tc>
                  <a:txBody>
                    <a:bodyPr/>
                    <a:lstStyle/>
                    <a:p>
                      <a:pPr algn="l" indent="0" marL="0">
                        <a:buNone/>
                      </a:pP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E9F1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Course</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E9F1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What program they are enrolled in (MBA, BBus)</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E9F1FF"/>
                    </a:solidFill>
                  </a:tcPr>
                </a:tc>
              </a:tr>
              <a:tr h="505247">
                <a:tc>
                  <a:txBody>
                    <a:bodyPr/>
                    <a:lstStyle/>
                    <a:p>
                      <a:pPr algn="l" indent="0" marL="0">
                        <a:buNone/>
                      </a:pP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BDD5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Date</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BDD5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When an event happened (week 1-3, week 5-6, week 6-10) </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BDD5FF"/>
                    </a:solidFill>
                  </a:tcPr>
                </a:tc>
              </a:tr>
              <a:tr h="505247">
                <a:tc>
                  <a:txBody>
                    <a:bodyPr/>
                    <a:lstStyle/>
                    <a:p>
                      <a:pPr algn="l" indent="0" marL="0">
                        <a:buNone/>
                      </a:pP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E9F1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Engagement</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E9F1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What type of support was given (Referaals, Study Skills)</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E9F1FF"/>
                    </a:solidFill>
                  </a:tcPr>
                </a:tc>
              </a:tr>
              <a:tr h="505247">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Fact</a:t>
                      </a:r>
                      <a:endParaRPr lang="en-US" sz="1008" dirty="0">
                        <a:latin typeface="Noto Sans" charset="0"/>
                        <a:ea typeface="Noto Sans" charset="0"/>
                        <a:cs typeface="Noto Sans" charset="0"/>
                      </a:endParaRPr>
                    </a:p>
                    <a:p>
                      <a:pPr algn="l" indent="0" marL="0">
                        <a:buNone/>
                      </a:pPr>
                      <a:r>
                        <a:rPr lang="en-US" sz="1008" u="none" dirty="0">
                          <a:solidFill>
                            <a:srgbClr val="00070F"/>
                          </a:solidFill>
                          <a:latin typeface="Noto Sans" pitchFamily="34" charset="0"/>
                          <a:ea typeface="Noto Sans" pitchFamily="34" charset="-122"/>
                          <a:cs typeface="Noto Sans" pitchFamily="34" charset="-120"/>
                        </a:rPr>
                        <a:t>(The Numbers)</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BDD5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Assessments</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BDD5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Contains all student grades and attendance records</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BDD5FF"/>
                    </a:solidFill>
                  </a:tcPr>
                </a:tc>
              </a:tr>
              <a:tr h="505247">
                <a:tc>
                  <a:txBody>
                    <a:bodyPr/>
                    <a:lstStyle/>
                    <a:p>
                      <a:pPr algn="l" indent="0" marL="0">
                        <a:buNone/>
                      </a:pP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E9F1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Engagement</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E9F1FF"/>
                    </a:solidFill>
                  </a:tcPr>
                </a:tc>
                <a:tc>
                  <a:txBody>
                    <a:bodyPr/>
                    <a:lstStyle/>
                    <a:p>
                      <a:pPr algn="l" indent="0" marL="0">
                        <a:buNone/>
                      </a:pPr>
                      <a:r>
                        <a:rPr lang="en-US" sz="1008" u="none" dirty="0">
                          <a:solidFill>
                            <a:srgbClr val="00070F"/>
                          </a:solidFill>
                          <a:latin typeface="Noto Sans" pitchFamily="34" charset="0"/>
                          <a:ea typeface="Noto Sans" pitchFamily="34" charset="-122"/>
                          <a:cs typeface="Noto Sans" pitchFamily="34" charset="-120"/>
                        </a:rPr>
                        <a:t>A log of every support interaction and at-risk flag</a:t>
                      </a:r>
                      <a:endParaRPr lang="en-US" sz="1008" dirty="0">
                        <a:latin typeface="Noto Sans" charset="0"/>
                        <a:ea typeface="Noto Sans" charset="0"/>
                        <a:cs typeface="Noto Sans" charset="0"/>
                      </a:endParaRPr>
                    </a:p>
                  </a:txBody>
                  <a:tcPr marL="91440" marR="91440" marT="45720" marB="45720" anchor="ctr">
                    <a:lnL w="19050" cap="flat" cmpd="sng" algn="ctr">
                      <a:solidFill>
                        <a:srgbClr val="EEECE1"/>
                      </a:solidFill>
                      <a:prstDash val="solid"/>
                      <a:round/>
                      <a:headEnd type="none" w="med" len="med"/>
                      <a:tailEnd type="none" w="med" len="med"/>
                    </a:lnL>
                    <a:lnR w="19050" cap="flat" cmpd="sng" algn="ctr">
                      <a:solidFill>
                        <a:srgbClr val="EEECE1"/>
                      </a:solidFill>
                      <a:prstDash val="solid"/>
                      <a:round/>
                      <a:headEnd type="none" w="med" len="med"/>
                      <a:tailEnd type="none" w="med" len="med"/>
                    </a:lnR>
                    <a:lnT w="19050" cap="flat" cmpd="sng" algn="ctr">
                      <a:solidFill>
                        <a:srgbClr val="EEECE1"/>
                      </a:solidFill>
                      <a:prstDash val="solid"/>
                      <a:round/>
                      <a:headEnd type="none" w="med" len="med"/>
                      <a:tailEnd type="none" w="med" len="med"/>
                    </a:lnT>
                    <a:lnB w="19050" cap="flat" cmpd="sng" algn="ctr">
                      <a:solidFill>
                        <a:srgbClr val="EEECE1"/>
                      </a:solidFill>
                      <a:prstDash val="solid"/>
                      <a:round/>
                      <a:headEnd type="none" w="med" len="med"/>
                      <a:tailEnd type="none" w="med" len="med"/>
                    </a:lnB>
                    <a:solidFill>
                      <a:srgbClr val="E9F1FF"/>
                    </a:solidFill>
                  </a:tcPr>
                </a:tc>
              </a:tr>
            </a:tbl>
          </a:graphicData>
        </a:graphic>
      </p:graphicFrame>
      <p:sp>
        <p:nvSpPr>
          <p:cNvPr id="3" name="Text 0"/>
          <p:cNvSpPr/>
          <p:nvPr/>
        </p:nvSpPr>
        <p:spPr>
          <a:xfrm>
            <a:off x="241022" y="203942"/>
            <a:ext cx="3178152"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Power BI Dashboard</a:t>
            </a:r>
            <a:endParaRPr lang="en-US" sz="144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2772644" y="2948946"/>
            <a:ext cx="1717567" cy="1523318"/>
          </a:xfrm>
          <a:custGeom>
            <a:avLst/>
            <a:gdLst/>
            <a:ahLst/>
            <a:cxnLst/>
            <a:rect l="l" t="t" r="r" b="b"/>
            <a:pathLst>
              <a:path w="1717567" h="1523318">
                <a:moveTo>
                  <a:pt x="0" y="1523318"/>
                </a:moveTo>
                <a:moveTo>
                  <a:pt x="0" y="1523318"/>
                </a:moveTo>
                <a:lnTo>
                  <a:pt x="1717567" y="0"/>
                </a:lnTo>
              </a:path>
            </a:pathLst>
          </a:custGeom>
          <a:noFill/>
          <a:ln w="285750">
            <a:solidFill>
              <a:srgbClr val="2273FF"/>
            </a:solidFill>
            <a:prstDash val="solid"/>
            <a:headEnd type="none"/>
            <a:tailEnd type="none"/>
          </a:ln>
        </p:spPr>
      </p:sp>
      <p:sp>
        <p:nvSpPr>
          <p:cNvPr id="3" name="Shape 1"/>
          <p:cNvSpPr/>
          <p:nvPr/>
        </p:nvSpPr>
        <p:spPr>
          <a:xfrm>
            <a:off x="4632769" y="2979617"/>
            <a:ext cx="1738014" cy="1543766"/>
          </a:xfrm>
          <a:custGeom>
            <a:avLst/>
            <a:gdLst/>
            <a:ahLst/>
            <a:cxnLst/>
            <a:rect l="l" t="t" r="r" b="b"/>
            <a:pathLst>
              <a:path w="1738014" h="1543766">
                <a:moveTo>
                  <a:pt x="1738014" y="1543766"/>
                </a:moveTo>
                <a:moveTo>
                  <a:pt x="1738014" y="1543766"/>
                </a:moveTo>
                <a:lnTo>
                  <a:pt x="0" y="0"/>
                </a:lnTo>
              </a:path>
            </a:pathLst>
          </a:custGeom>
          <a:noFill/>
          <a:ln w="285750">
            <a:solidFill>
              <a:srgbClr val="2273FF"/>
            </a:solidFill>
            <a:prstDash val="solid"/>
            <a:headEnd type="none"/>
            <a:tailEnd type="none"/>
          </a:ln>
        </p:spPr>
      </p:sp>
      <p:sp>
        <p:nvSpPr>
          <p:cNvPr id="4" name="Shape 2"/>
          <p:cNvSpPr/>
          <p:nvPr/>
        </p:nvSpPr>
        <p:spPr>
          <a:xfrm>
            <a:off x="4280627" y="2677227"/>
            <a:ext cx="582746" cy="582746"/>
          </a:xfrm>
          <a:custGeom>
            <a:avLst/>
            <a:gdLst/>
            <a:ahLst/>
            <a:cxnLst/>
            <a:rect l="l" t="t" r="r" b="b"/>
            <a:pathLst>
              <a:path w="582746" h="582746">
                <a:moveTo>
                  <a:pt x="291373" y="0"/>
                </a:moveTo>
                <a:moveTo>
                  <a:pt x="291373" y="0"/>
                </a:moveTo>
                <a:cubicBezTo>
                  <a:pt x="452186" y="0"/>
                  <a:pt x="582746" y="130560"/>
                  <a:pt x="582746" y="291373"/>
                </a:cubicBezTo>
                <a:cubicBezTo>
                  <a:pt x="582746" y="452186"/>
                  <a:pt x="452186" y="582746"/>
                  <a:pt x="291373" y="582746"/>
                </a:cubicBezTo>
                <a:cubicBezTo>
                  <a:pt x="130560" y="582746"/>
                  <a:pt x="0" y="452186"/>
                  <a:pt x="0" y="291373"/>
                </a:cubicBezTo>
                <a:cubicBezTo>
                  <a:pt x="0" y="130560"/>
                  <a:pt x="130560" y="0"/>
                  <a:pt x="291373" y="0"/>
                </a:cubicBezTo>
                <a:close/>
              </a:path>
            </a:pathLst>
          </a:custGeom>
          <a:solidFill>
            <a:srgbClr val="FFFFFF"/>
          </a:solidFill>
          <a:ln w="19050">
            <a:solidFill>
              <a:srgbClr val="2273FF"/>
            </a:solidFill>
            <a:prstDash val="solid"/>
          </a:ln>
        </p:spPr>
      </p:sp>
      <p:sp>
        <p:nvSpPr>
          <p:cNvPr id="5" name="Shape 3"/>
          <p:cNvSpPr/>
          <p:nvPr/>
        </p:nvSpPr>
        <p:spPr>
          <a:xfrm>
            <a:off x="2510989" y="4161237"/>
            <a:ext cx="582746" cy="582746"/>
          </a:xfrm>
          <a:custGeom>
            <a:avLst/>
            <a:gdLst/>
            <a:ahLst/>
            <a:cxnLst/>
            <a:rect l="l" t="t" r="r" b="b"/>
            <a:pathLst>
              <a:path w="582746" h="582746">
                <a:moveTo>
                  <a:pt x="291373" y="0"/>
                </a:moveTo>
                <a:moveTo>
                  <a:pt x="291373" y="0"/>
                </a:moveTo>
                <a:cubicBezTo>
                  <a:pt x="452186" y="0"/>
                  <a:pt x="582746" y="130560"/>
                  <a:pt x="582746" y="291373"/>
                </a:cubicBezTo>
                <a:cubicBezTo>
                  <a:pt x="582746" y="452186"/>
                  <a:pt x="452186" y="582746"/>
                  <a:pt x="291373" y="582746"/>
                </a:cubicBezTo>
                <a:cubicBezTo>
                  <a:pt x="130560" y="582746"/>
                  <a:pt x="0" y="452186"/>
                  <a:pt x="0" y="291373"/>
                </a:cubicBezTo>
                <a:cubicBezTo>
                  <a:pt x="0" y="130560"/>
                  <a:pt x="130560" y="0"/>
                  <a:pt x="291373" y="0"/>
                </a:cubicBezTo>
                <a:close/>
              </a:path>
            </a:pathLst>
          </a:custGeom>
          <a:solidFill>
            <a:srgbClr val="FFFFFF"/>
          </a:solidFill>
          <a:ln w="19050">
            <a:solidFill>
              <a:srgbClr val="2273FF"/>
            </a:solidFill>
            <a:prstDash val="solid"/>
          </a:ln>
        </p:spPr>
      </p:sp>
      <p:sp>
        <p:nvSpPr>
          <p:cNvPr id="6" name="Shape 4"/>
          <p:cNvSpPr/>
          <p:nvPr/>
        </p:nvSpPr>
        <p:spPr>
          <a:xfrm>
            <a:off x="6037056" y="4170381"/>
            <a:ext cx="582746" cy="582746"/>
          </a:xfrm>
          <a:custGeom>
            <a:avLst/>
            <a:gdLst/>
            <a:ahLst/>
            <a:cxnLst/>
            <a:rect l="l" t="t" r="r" b="b"/>
            <a:pathLst>
              <a:path w="582746" h="582746">
                <a:moveTo>
                  <a:pt x="291373" y="0"/>
                </a:moveTo>
                <a:moveTo>
                  <a:pt x="291373" y="0"/>
                </a:moveTo>
                <a:cubicBezTo>
                  <a:pt x="452186" y="0"/>
                  <a:pt x="582746" y="130560"/>
                  <a:pt x="582746" y="291373"/>
                </a:cubicBezTo>
                <a:cubicBezTo>
                  <a:pt x="582746" y="452186"/>
                  <a:pt x="452186" y="582746"/>
                  <a:pt x="291373" y="582746"/>
                </a:cubicBezTo>
                <a:cubicBezTo>
                  <a:pt x="130560" y="582746"/>
                  <a:pt x="0" y="452186"/>
                  <a:pt x="0" y="291373"/>
                </a:cubicBezTo>
                <a:cubicBezTo>
                  <a:pt x="0" y="130560"/>
                  <a:pt x="130560" y="0"/>
                  <a:pt x="291373" y="0"/>
                </a:cubicBezTo>
                <a:close/>
              </a:path>
            </a:pathLst>
          </a:custGeom>
          <a:solidFill>
            <a:srgbClr val="FFFFFF"/>
          </a:solidFill>
          <a:ln w="19050">
            <a:solidFill>
              <a:srgbClr val="2273FF"/>
            </a:solidFill>
            <a:prstDash val="solid"/>
          </a:ln>
        </p:spPr>
      </p:sp>
      <p:sp>
        <p:nvSpPr>
          <p:cNvPr id="7" name="Shape 5"/>
          <p:cNvSpPr/>
          <p:nvPr/>
        </p:nvSpPr>
        <p:spPr>
          <a:xfrm>
            <a:off x="3068335" y="3453649"/>
            <a:ext cx="2968721" cy="1290335"/>
          </a:xfrm>
          <a:custGeom>
            <a:avLst/>
            <a:gdLst/>
            <a:ahLst/>
            <a:cxnLst/>
            <a:rect l="l" t="t" r="r" b="b"/>
            <a:pathLst>
              <a:path w="2968721" h="1290335">
                <a:moveTo>
                  <a:pt x="1484360" y="0"/>
                </a:moveTo>
                <a:moveTo>
                  <a:pt x="1484360" y="0"/>
                </a:moveTo>
                <a:lnTo>
                  <a:pt x="0" y="1290335"/>
                </a:lnTo>
                <a:lnTo>
                  <a:pt x="2968721" y="1290335"/>
                </a:lnTo>
                <a:close/>
              </a:path>
            </a:pathLst>
          </a:custGeom>
          <a:solidFill>
            <a:srgbClr val="2273FF"/>
          </a:solidFill>
          <a:ln/>
        </p:spPr>
      </p:sp>
      <p:sp>
        <p:nvSpPr>
          <p:cNvPr id="8" name="Shape 6"/>
          <p:cNvSpPr/>
          <p:nvPr/>
        </p:nvSpPr>
        <p:spPr>
          <a:xfrm>
            <a:off x="4357304" y="1625667"/>
            <a:ext cx="429392" cy="0"/>
          </a:xfrm>
          <a:custGeom>
            <a:avLst/>
            <a:gdLst/>
            <a:ahLst/>
            <a:cxnLst/>
            <a:rect l="l" t="t" r="r" b="b"/>
            <a:pathLst>
              <a:path w="429392" h="0">
                <a:moveTo>
                  <a:pt x="0" y="0"/>
                </a:moveTo>
                <a:moveTo>
                  <a:pt x="0" y="0"/>
                </a:moveTo>
                <a:lnTo>
                  <a:pt x="429392" y="0"/>
                </a:lnTo>
              </a:path>
            </a:pathLst>
          </a:custGeom>
          <a:noFill/>
          <a:ln w="38100">
            <a:solidFill>
              <a:srgbClr val="2273FF"/>
            </a:solidFill>
            <a:prstDash val="solid"/>
            <a:headEnd type="none"/>
            <a:tailEnd type="none"/>
          </a:ln>
        </p:spPr>
      </p:sp>
      <p:sp>
        <p:nvSpPr>
          <p:cNvPr id="9" name="Shape 7"/>
          <p:cNvSpPr/>
          <p:nvPr/>
        </p:nvSpPr>
        <p:spPr>
          <a:xfrm>
            <a:off x="1912525" y="3163461"/>
            <a:ext cx="429392" cy="0"/>
          </a:xfrm>
          <a:custGeom>
            <a:avLst/>
            <a:gdLst/>
            <a:ahLst/>
            <a:cxnLst/>
            <a:rect l="l" t="t" r="r" b="b"/>
            <a:pathLst>
              <a:path w="429392" h="0">
                <a:moveTo>
                  <a:pt x="0" y="0"/>
                </a:moveTo>
                <a:moveTo>
                  <a:pt x="0" y="0"/>
                </a:moveTo>
                <a:lnTo>
                  <a:pt x="429392" y="0"/>
                </a:lnTo>
              </a:path>
            </a:pathLst>
          </a:custGeom>
          <a:noFill/>
          <a:ln w="38100">
            <a:solidFill>
              <a:srgbClr val="2273FF"/>
            </a:solidFill>
            <a:prstDash val="solid"/>
            <a:headEnd type="none"/>
            <a:tailEnd type="none"/>
          </a:ln>
        </p:spPr>
      </p:sp>
      <p:sp>
        <p:nvSpPr>
          <p:cNvPr id="10" name="Shape 8"/>
          <p:cNvSpPr/>
          <p:nvPr/>
        </p:nvSpPr>
        <p:spPr>
          <a:xfrm>
            <a:off x="6771029" y="3163461"/>
            <a:ext cx="429392" cy="0"/>
          </a:xfrm>
          <a:custGeom>
            <a:avLst/>
            <a:gdLst/>
            <a:ahLst/>
            <a:cxnLst/>
            <a:rect l="l" t="t" r="r" b="b"/>
            <a:pathLst>
              <a:path w="429392" h="0">
                <a:moveTo>
                  <a:pt x="0" y="0"/>
                </a:moveTo>
                <a:moveTo>
                  <a:pt x="0" y="0"/>
                </a:moveTo>
                <a:lnTo>
                  <a:pt x="429392" y="0"/>
                </a:lnTo>
              </a:path>
            </a:pathLst>
          </a:custGeom>
          <a:noFill/>
          <a:ln w="38100">
            <a:solidFill>
              <a:srgbClr val="2273FF"/>
            </a:solidFill>
            <a:prstDash val="solid"/>
            <a:headEnd type="none"/>
            <a:tailEnd type="none"/>
          </a:ln>
        </p:spPr>
      </p:sp>
      <p:sp>
        <p:nvSpPr>
          <p:cNvPr id="11" name="Text 9"/>
          <p:cNvSpPr/>
          <p:nvPr/>
        </p:nvSpPr>
        <p:spPr>
          <a:xfrm>
            <a:off x="3625563" y="4098816"/>
            <a:ext cx="1892875" cy="45720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440" b="1" dirty="0">
                <a:solidFill>
                  <a:srgbClr val="FFFFFF"/>
                </a:solidFill>
                <a:latin typeface="Noto Sans" pitchFamily="34" charset="0"/>
                <a:ea typeface="Noto Sans" pitchFamily="34" charset="-122"/>
                <a:cs typeface="Noto Sans" pitchFamily="34" charset="-120"/>
              </a:rPr>
              <a:t>Flagging rules</a:t>
            </a:r>
            <a:endParaRPr lang="en-US" sz="1440" dirty="0"/>
          </a:p>
        </p:txBody>
      </p:sp>
      <p:sp>
        <p:nvSpPr>
          <p:cNvPr id="12" name="Shape 10"/>
          <p:cNvSpPr/>
          <p:nvPr/>
        </p:nvSpPr>
        <p:spPr>
          <a:xfrm>
            <a:off x="2651870" y="4302119"/>
            <a:ext cx="300983" cy="300983"/>
          </a:xfrm>
          <a:custGeom>
            <a:avLst/>
            <a:gdLst/>
            <a:ahLst/>
            <a:cxnLst/>
            <a:rect l="l" t="t" r="r" b="b"/>
            <a:pathLst>
              <a:path w="300983" h="300983">
                <a:moveTo>
                  <a:pt x="150492" y="0"/>
                </a:moveTo>
                <a:moveTo>
                  <a:pt x="150492" y="0"/>
                </a:moveTo>
                <a:cubicBezTo>
                  <a:pt x="233550" y="0"/>
                  <a:pt x="300983" y="67433"/>
                  <a:pt x="300983" y="150492"/>
                </a:cubicBezTo>
                <a:cubicBezTo>
                  <a:pt x="300983" y="233550"/>
                  <a:pt x="233550" y="300983"/>
                  <a:pt x="150492" y="300983"/>
                </a:cubicBezTo>
                <a:cubicBezTo>
                  <a:pt x="67433" y="300983"/>
                  <a:pt x="0" y="233550"/>
                  <a:pt x="0" y="150492"/>
                </a:cubicBezTo>
                <a:cubicBezTo>
                  <a:pt x="0" y="67433"/>
                  <a:pt x="67433" y="0"/>
                  <a:pt x="150492" y="0"/>
                </a:cubicBezTo>
                <a:close/>
              </a:path>
            </a:pathLst>
          </a:custGeom>
          <a:solidFill>
            <a:srgbClr val="2273FF"/>
          </a:solidFill>
          <a:ln/>
        </p:spPr>
      </p:sp>
      <p:sp>
        <p:nvSpPr>
          <p:cNvPr id="13" name="Shape 11"/>
          <p:cNvSpPr/>
          <p:nvPr/>
        </p:nvSpPr>
        <p:spPr>
          <a:xfrm>
            <a:off x="6177938" y="4311263"/>
            <a:ext cx="300983" cy="300983"/>
          </a:xfrm>
          <a:custGeom>
            <a:avLst/>
            <a:gdLst/>
            <a:ahLst/>
            <a:cxnLst/>
            <a:rect l="l" t="t" r="r" b="b"/>
            <a:pathLst>
              <a:path w="300983" h="300983">
                <a:moveTo>
                  <a:pt x="150492" y="0"/>
                </a:moveTo>
                <a:moveTo>
                  <a:pt x="150492" y="0"/>
                </a:moveTo>
                <a:cubicBezTo>
                  <a:pt x="233550" y="0"/>
                  <a:pt x="300983" y="67433"/>
                  <a:pt x="300983" y="150492"/>
                </a:cubicBezTo>
                <a:cubicBezTo>
                  <a:pt x="300983" y="233550"/>
                  <a:pt x="233550" y="300983"/>
                  <a:pt x="150492" y="300983"/>
                </a:cubicBezTo>
                <a:cubicBezTo>
                  <a:pt x="67433" y="300983"/>
                  <a:pt x="0" y="233550"/>
                  <a:pt x="0" y="150492"/>
                </a:cubicBezTo>
                <a:cubicBezTo>
                  <a:pt x="0" y="67433"/>
                  <a:pt x="67433" y="0"/>
                  <a:pt x="150492" y="0"/>
                </a:cubicBezTo>
                <a:close/>
              </a:path>
            </a:pathLst>
          </a:custGeom>
          <a:solidFill>
            <a:srgbClr val="2273FF"/>
          </a:solidFill>
          <a:ln/>
        </p:spPr>
      </p:sp>
      <p:sp>
        <p:nvSpPr>
          <p:cNvPr id="14" name="Shape 12"/>
          <p:cNvSpPr/>
          <p:nvPr/>
        </p:nvSpPr>
        <p:spPr>
          <a:xfrm>
            <a:off x="4421508" y="2818108"/>
            <a:ext cx="300983" cy="300983"/>
          </a:xfrm>
          <a:custGeom>
            <a:avLst/>
            <a:gdLst/>
            <a:ahLst/>
            <a:cxnLst/>
            <a:rect l="l" t="t" r="r" b="b"/>
            <a:pathLst>
              <a:path w="300983" h="300983">
                <a:moveTo>
                  <a:pt x="150492" y="0"/>
                </a:moveTo>
                <a:moveTo>
                  <a:pt x="150492" y="0"/>
                </a:moveTo>
                <a:cubicBezTo>
                  <a:pt x="233550" y="0"/>
                  <a:pt x="300983" y="67433"/>
                  <a:pt x="300983" y="150492"/>
                </a:cubicBezTo>
                <a:cubicBezTo>
                  <a:pt x="300983" y="233550"/>
                  <a:pt x="233550" y="300983"/>
                  <a:pt x="150492" y="300983"/>
                </a:cubicBezTo>
                <a:cubicBezTo>
                  <a:pt x="67433" y="300983"/>
                  <a:pt x="0" y="233550"/>
                  <a:pt x="0" y="150492"/>
                </a:cubicBezTo>
                <a:cubicBezTo>
                  <a:pt x="0" y="67433"/>
                  <a:pt x="67433" y="0"/>
                  <a:pt x="150492" y="0"/>
                </a:cubicBezTo>
                <a:close/>
              </a:path>
            </a:pathLst>
          </a:custGeom>
          <a:solidFill>
            <a:srgbClr val="2273FF"/>
          </a:solidFill>
          <a:ln/>
        </p:spPr>
      </p:sp>
      <p:sp>
        <p:nvSpPr>
          <p:cNvPr id="15" name="Text 13"/>
          <p:cNvSpPr/>
          <p:nvPr/>
        </p:nvSpPr>
        <p:spPr>
          <a:xfrm>
            <a:off x="268588" y="2677227"/>
            <a:ext cx="2222906" cy="389534"/>
          </a:xfrm>
          <a:prstGeom prst="rect">
            <a:avLst/>
          </a:prstGeom>
          <a:noFill/>
          <a:ln/>
        </p:spPr>
        <p:txBody>
          <a:bodyPr wrap="square" lIns="95250" tIns="95250" rIns="95250" bIns="95250" rtlCol="0" anchor="b"/>
          <a:lstStyle/>
          <a:p>
            <a:pPr algn="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Attendance Data</a:t>
            </a:r>
            <a:endParaRPr lang="en-US" sz="1440" dirty="0"/>
          </a:p>
        </p:txBody>
      </p:sp>
      <p:sp>
        <p:nvSpPr>
          <p:cNvPr id="16" name="Text 14"/>
          <p:cNvSpPr/>
          <p:nvPr/>
        </p:nvSpPr>
        <p:spPr>
          <a:xfrm>
            <a:off x="268781" y="3163461"/>
            <a:ext cx="2568015" cy="393192"/>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Any attendance of three subjects &lt; 50</a:t>
            </a:r>
            <a:endParaRPr lang="en-US" sz="1440" dirty="0"/>
          </a:p>
        </p:txBody>
      </p:sp>
      <p:sp>
        <p:nvSpPr>
          <p:cNvPr id="17" name="Text 15"/>
          <p:cNvSpPr/>
          <p:nvPr/>
        </p:nvSpPr>
        <p:spPr>
          <a:xfrm>
            <a:off x="3068335" y="1166865"/>
            <a:ext cx="3007329" cy="389722"/>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Academic Status</a:t>
            </a:r>
            <a:endParaRPr lang="en-US" sz="1440" dirty="0"/>
          </a:p>
        </p:txBody>
      </p:sp>
      <p:sp>
        <p:nvSpPr>
          <p:cNvPr id="18" name="Text 16"/>
          <p:cNvSpPr/>
          <p:nvPr/>
        </p:nvSpPr>
        <p:spPr>
          <a:xfrm>
            <a:off x="3056455" y="1653099"/>
            <a:ext cx="3031090" cy="603504"/>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Academic status = “Conditional” and “Academic Caution”</a:t>
            </a:r>
            <a:endParaRPr lang="en-US" sz="1440" dirty="0"/>
          </a:p>
        </p:txBody>
      </p:sp>
      <p:sp>
        <p:nvSpPr>
          <p:cNvPr id="19" name="Text 17"/>
          <p:cNvSpPr/>
          <p:nvPr/>
        </p:nvSpPr>
        <p:spPr>
          <a:xfrm>
            <a:off x="6652157" y="2677227"/>
            <a:ext cx="2223255" cy="389722"/>
          </a:xfrm>
          <a:prstGeom prst="rect">
            <a:avLst/>
          </a:prstGeom>
          <a:noFill/>
          <a:ln/>
        </p:spPr>
        <p:txBody>
          <a:bodyPr wrap="square" lIns="95250" tIns="95250" rIns="95250" bIns="95250" rtlCol="0" anchor="b"/>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Identified Issues</a:t>
            </a:r>
            <a:endParaRPr lang="en-US" sz="1440" dirty="0"/>
          </a:p>
        </p:txBody>
      </p:sp>
      <p:sp>
        <p:nvSpPr>
          <p:cNvPr id="20" name="Text 18"/>
          <p:cNvSpPr/>
          <p:nvPr/>
        </p:nvSpPr>
        <p:spPr>
          <a:xfrm>
            <a:off x="6652157" y="3163461"/>
            <a:ext cx="2223255"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Identified Issues = “Late enrollment”</a:t>
            </a:r>
            <a:endParaRPr lang="en-US" sz="1440" dirty="0"/>
          </a:p>
        </p:txBody>
      </p:sp>
      <p:sp>
        <p:nvSpPr>
          <p:cNvPr id="21" name="Text 19"/>
          <p:cNvSpPr/>
          <p:nvPr/>
        </p:nvSpPr>
        <p:spPr>
          <a:xfrm>
            <a:off x="59162" y="234674"/>
            <a:ext cx="5486400"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Flagging student by week 3</a:t>
            </a:r>
            <a:endParaRPr lang="en-US" sz="14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280413" y="1094454"/>
            <a:ext cx="4197816" cy="1679126"/>
          </a:xfrm>
          <a:prstGeom prst="rect">
            <a:avLst/>
          </a:prstGeom>
        </p:spPr>
      </p:pic>
      <p:sp>
        <p:nvSpPr>
          <p:cNvPr id="3" name="Shape 0"/>
          <p:cNvSpPr/>
          <p:nvPr/>
        </p:nvSpPr>
        <p:spPr>
          <a:xfrm>
            <a:off x="1986677" y="1879153"/>
            <a:ext cx="500957" cy="0"/>
          </a:xfrm>
          <a:custGeom>
            <a:avLst/>
            <a:gdLst/>
            <a:ahLst/>
            <a:cxnLst/>
            <a:rect l="l" t="t" r="r" b="b"/>
            <a:pathLst>
              <a:path w="500957" h="0">
                <a:moveTo>
                  <a:pt x="0" y="0"/>
                </a:moveTo>
                <a:moveTo>
                  <a:pt x="0" y="0"/>
                </a:moveTo>
                <a:lnTo>
                  <a:pt x="500957" y="0"/>
                </a:lnTo>
              </a:path>
            </a:pathLst>
          </a:custGeom>
          <a:noFill/>
          <a:ln w="38100">
            <a:solidFill>
              <a:srgbClr val="2273FF"/>
            </a:solidFill>
            <a:prstDash val="solid"/>
            <a:headEnd type="none"/>
            <a:tailEnd type="none"/>
          </a:ln>
        </p:spPr>
      </p:sp>
      <p:pic>
        <p:nvPicPr>
          <p:cNvPr id="4" name="Image 1" descr="preencoded.png">    </p:cNvPr>
          <p:cNvPicPr>
            <a:picLocks noChangeAspect="1"/>
          </p:cNvPicPr>
          <p:nvPr/>
        </p:nvPicPr>
        <p:blipFill>
          <a:blip r:embed="rId3"/>
          <a:stretch>
            <a:fillRect/>
          </a:stretch>
        </p:blipFill>
        <p:spPr>
          <a:xfrm>
            <a:off x="4665771" y="1094454"/>
            <a:ext cx="4197816" cy="1679126"/>
          </a:xfrm>
          <a:prstGeom prst="rect">
            <a:avLst/>
          </a:prstGeom>
        </p:spPr>
      </p:pic>
      <p:sp>
        <p:nvSpPr>
          <p:cNvPr id="5" name="Text 1"/>
          <p:cNvSpPr/>
          <p:nvPr/>
        </p:nvSpPr>
        <p:spPr>
          <a:xfrm>
            <a:off x="4665771" y="1094454"/>
            <a:ext cx="4197816" cy="1679126"/>
          </a:xfrm>
          <a:prstGeom prst="rect">
            <a:avLst/>
          </a:prstGeom>
          <a:noFill/>
          <a:ln/>
        </p:spPr>
        <p:txBody>
          <a:bodyPr wrap="square" rtlCol="0" anchor="ctr"/>
          <a:lstStyle/>
          <a:p>
            <a:pPr indent="0" marL="0">
              <a:spcBef>
                <a:spcPts val="375"/>
              </a:spcBef>
              <a:buNone/>
            </a:pPr>
            <a:endParaRPr lang="en-US" sz="1440" dirty="0"/>
          </a:p>
        </p:txBody>
      </p:sp>
      <p:sp>
        <p:nvSpPr>
          <p:cNvPr id="6" name="Shape 2"/>
          <p:cNvSpPr/>
          <p:nvPr/>
        </p:nvSpPr>
        <p:spPr>
          <a:xfrm>
            <a:off x="6372035" y="1879153"/>
            <a:ext cx="500957" cy="0"/>
          </a:xfrm>
          <a:custGeom>
            <a:avLst/>
            <a:gdLst/>
            <a:ahLst/>
            <a:cxnLst/>
            <a:rect l="l" t="t" r="r" b="b"/>
            <a:pathLst>
              <a:path w="500957" h="0">
                <a:moveTo>
                  <a:pt x="0" y="0"/>
                </a:moveTo>
                <a:moveTo>
                  <a:pt x="0" y="0"/>
                </a:moveTo>
                <a:lnTo>
                  <a:pt x="500957" y="0"/>
                </a:lnTo>
              </a:path>
            </a:pathLst>
          </a:custGeom>
          <a:noFill/>
          <a:ln w="38100">
            <a:solidFill>
              <a:srgbClr val="1DA6FF"/>
            </a:solidFill>
            <a:prstDash val="solid"/>
            <a:headEnd type="none"/>
            <a:tailEnd type="none"/>
          </a:ln>
        </p:spPr>
      </p:sp>
      <p:pic>
        <p:nvPicPr>
          <p:cNvPr id="7" name="Image 2" descr="preencoded.png">    </p:cNvPr>
          <p:cNvPicPr>
            <a:picLocks noChangeAspect="1"/>
          </p:cNvPicPr>
          <p:nvPr/>
        </p:nvPicPr>
        <p:blipFill>
          <a:blip r:embed="rId4"/>
          <a:stretch>
            <a:fillRect/>
          </a:stretch>
        </p:blipFill>
        <p:spPr>
          <a:xfrm>
            <a:off x="280413" y="2923908"/>
            <a:ext cx="4197816" cy="1679126"/>
          </a:xfrm>
          <a:prstGeom prst="rect">
            <a:avLst/>
          </a:prstGeom>
        </p:spPr>
      </p:pic>
      <p:sp>
        <p:nvSpPr>
          <p:cNvPr id="8" name="Text 3"/>
          <p:cNvSpPr/>
          <p:nvPr/>
        </p:nvSpPr>
        <p:spPr>
          <a:xfrm>
            <a:off x="280413" y="2923908"/>
            <a:ext cx="4197816" cy="1679126"/>
          </a:xfrm>
          <a:prstGeom prst="rect">
            <a:avLst/>
          </a:prstGeom>
          <a:noFill/>
          <a:ln/>
        </p:spPr>
        <p:txBody>
          <a:bodyPr wrap="square" rtlCol="0" anchor="ctr"/>
          <a:lstStyle/>
          <a:p>
            <a:pPr indent="0" marL="0">
              <a:spcBef>
                <a:spcPts val="375"/>
              </a:spcBef>
              <a:buNone/>
            </a:pPr>
            <a:endParaRPr lang="en-US" sz="1440" dirty="0"/>
          </a:p>
        </p:txBody>
      </p:sp>
      <p:sp>
        <p:nvSpPr>
          <p:cNvPr id="9" name="Shape 4"/>
          <p:cNvSpPr/>
          <p:nvPr/>
        </p:nvSpPr>
        <p:spPr>
          <a:xfrm>
            <a:off x="1986677" y="3708608"/>
            <a:ext cx="500957" cy="0"/>
          </a:xfrm>
          <a:custGeom>
            <a:avLst/>
            <a:gdLst/>
            <a:ahLst/>
            <a:cxnLst/>
            <a:rect l="l" t="t" r="r" b="b"/>
            <a:pathLst>
              <a:path w="500957" h="0">
                <a:moveTo>
                  <a:pt x="0" y="0"/>
                </a:moveTo>
                <a:moveTo>
                  <a:pt x="0" y="0"/>
                </a:moveTo>
                <a:lnTo>
                  <a:pt x="500957" y="0"/>
                </a:lnTo>
              </a:path>
            </a:pathLst>
          </a:custGeom>
          <a:noFill/>
          <a:ln w="38100">
            <a:solidFill>
              <a:srgbClr val="1DA6FF"/>
            </a:solidFill>
            <a:prstDash val="solid"/>
            <a:headEnd type="none"/>
            <a:tailEnd type="none"/>
          </a:ln>
        </p:spPr>
      </p:sp>
      <p:pic>
        <p:nvPicPr>
          <p:cNvPr id="10" name="Image 3" descr="preencoded.png">    </p:cNvPr>
          <p:cNvPicPr>
            <a:picLocks noChangeAspect="1"/>
          </p:cNvPicPr>
          <p:nvPr/>
        </p:nvPicPr>
        <p:blipFill>
          <a:blip r:embed="rId5"/>
          <a:stretch>
            <a:fillRect/>
          </a:stretch>
        </p:blipFill>
        <p:spPr>
          <a:xfrm>
            <a:off x="4665771" y="2923908"/>
            <a:ext cx="4197816" cy="1679126"/>
          </a:xfrm>
          <a:prstGeom prst="rect">
            <a:avLst/>
          </a:prstGeom>
        </p:spPr>
      </p:pic>
      <p:sp>
        <p:nvSpPr>
          <p:cNvPr id="11" name="Text 5"/>
          <p:cNvSpPr/>
          <p:nvPr/>
        </p:nvSpPr>
        <p:spPr>
          <a:xfrm>
            <a:off x="4665771" y="2923908"/>
            <a:ext cx="4197816" cy="1679126"/>
          </a:xfrm>
          <a:prstGeom prst="rect">
            <a:avLst/>
          </a:prstGeom>
          <a:noFill/>
          <a:ln/>
        </p:spPr>
        <p:txBody>
          <a:bodyPr wrap="square" rtlCol="0" anchor="ctr"/>
          <a:lstStyle/>
          <a:p>
            <a:pPr indent="0" marL="0">
              <a:spcBef>
                <a:spcPts val="375"/>
              </a:spcBef>
              <a:buNone/>
            </a:pPr>
            <a:endParaRPr lang="en-US" sz="1440" dirty="0"/>
          </a:p>
        </p:txBody>
      </p:sp>
      <p:sp>
        <p:nvSpPr>
          <p:cNvPr id="12" name="Shape 6"/>
          <p:cNvSpPr/>
          <p:nvPr/>
        </p:nvSpPr>
        <p:spPr>
          <a:xfrm>
            <a:off x="6372035" y="3708608"/>
            <a:ext cx="500957" cy="0"/>
          </a:xfrm>
          <a:custGeom>
            <a:avLst/>
            <a:gdLst/>
            <a:ahLst/>
            <a:cxnLst/>
            <a:rect l="l" t="t" r="r" b="b"/>
            <a:pathLst>
              <a:path w="500957" h="0">
                <a:moveTo>
                  <a:pt x="0" y="0"/>
                </a:moveTo>
                <a:moveTo>
                  <a:pt x="0" y="0"/>
                </a:moveTo>
                <a:lnTo>
                  <a:pt x="500957" y="0"/>
                </a:lnTo>
              </a:path>
            </a:pathLst>
          </a:custGeom>
          <a:noFill/>
          <a:ln w="38100">
            <a:solidFill>
              <a:srgbClr val="2273FF"/>
            </a:solidFill>
            <a:prstDash val="solid"/>
            <a:headEnd type="none"/>
            <a:tailEnd type="none"/>
          </a:ln>
        </p:spPr>
      </p:sp>
      <p:sp>
        <p:nvSpPr>
          <p:cNvPr id="13" name="Text 7"/>
          <p:cNvSpPr/>
          <p:nvPr/>
        </p:nvSpPr>
        <p:spPr>
          <a:xfrm>
            <a:off x="1867805" y="1402028"/>
            <a:ext cx="2358031" cy="377965"/>
          </a:xfrm>
          <a:prstGeom prst="rect">
            <a:avLst/>
          </a:prstGeom>
          <a:noFill/>
          <a:ln/>
        </p:spPr>
        <p:txBody>
          <a:bodyPr wrap="square" lIns="95250" tIns="95250" rIns="95250" bIns="95250" rtlCol="0" anchor="ct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Galey Wangmo</a:t>
            </a:r>
            <a:endParaRPr lang="en-US" sz="1440" dirty="0"/>
          </a:p>
        </p:txBody>
      </p:sp>
      <p:pic>
        <p:nvPicPr>
          <p:cNvPr id="14" name="Image 4" descr="https://oceandoc-ai.obs.ap-southeast-3.myhuaweicloud.com/175428127172547/3f2cbcc4-5ff8-4201-82ff-61ea4b0c9686/1754322088748/IMG_8737Copy.jpg">    </p:cNvPr>
          <p:cNvPicPr>
            <a:picLocks noChangeAspect="1"/>
          </p:cNvPicPr>
          <p:nvPr/>
        </p:nvPicPr>
        <p:blipFill>
          <a:blip r:embed="rId6"/>
          <a:srcRect l="10714" r="17857" t="28889" b="15556"/>
          <a:stretch/>
        </p:blipFill>
        <p:spPr>
          <a:xfrm>
            <a:off x="502585" y="1482604"/>
            <a:ext cx="1005840" cy="1005840"/>
          </a:xfrm>
          <a:prstGeom prst="ellipse">
            <a:avLst/>
          </a:prstGeom>
        </p:spPr>
      </p:pic>
      <p:sp>
        <p:nvSpPr>
          <p:cNvPr id="15" name="Text 8"/>
          <p:cNvSpPr/>
          <p:nvPr/>
        </p:nvSpPr>
        <p:spPr>
          <a:xfrm>
            <a:off x="1867805" y="1891691"/>
            <a:ext cx="2470491"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Team Coordinator || Data Engineering Role</a:t>
            </a:r>
            <a:endParaRPr lang="en-US" sz="1440" dirty="0"/>
          </a:p>
        </p:txBody>
      </p:sp>
      <p:sp>
        <p:nvSpPr>
          <p:cNvPr id="16" name="Text 9"/>
          <p:cNvSpPr/>
          <p:nvPr/>
        </p:nvSpPr>
        <p:spPr>
          <a:xfrm>
            <a:off x="6253163" y="1402028"/>
            <a:ext cx="2358031" cy="377965"/>
          </a:xfrm>
          <a:prstGeom prst="rect">
            <a:avLst/>
          </a:prstGeom>
          <a:noFill/>
          <a:ln/>
        </p:spPr>
        <p:txBody>
          <a:bodyPr wrap="square" lIns="95250" tIns="95250" rIns="95250" bIns="95250" rtlCol="0" anchor="ctr"/>
          <a:lstStyle/>
          <a:p>
            <a:pPr indent="0" marL="0">
              <a:lnSpc>
                <a:spcPct val="100000"/>
              </a:lnSpc>
              <a:spcBef>
                <a:spcPts val="375"/>
              </a:spcBef>
              <a:buNone/>
            </a:pPr>
            <a:r>
              <a:rPr lang="en-US" sz="1296" b="1" dirty="0">
                <a:solidFill>
                  <a:srgbClr val="1DA6FF"/>
                </a:solidFill>
                <a:latin typeface="Noto Sans" pitchFamily="34" charset="0"/>
                <a:ea typeface="Noto Sans" pitchFamily="34" charset="-122"/>
                <a:cs typeface="Noto Sans" pitchFamily="34" charset="-120"/>
              </a:rPr>
              <a:t>Molormaa Ch</a:t>
            </a:r>
            <a:endParaRPr lang="en-US" sz="1440" dirty="0"/>
          </a:p>
        </p:txBody>
      </p:sp>
      <p:pic>
        <p:nvPicPr>
          <p:cNvPr id="17" name="Image 5" descr="https://oceandoc-ai.obs.ap-southeast-3.myhuaweicloud.com/175428127172547/9f632f1a-3062-413d-8e02-b7601901395a/1754349688330/Screenshot2025-08-05at9.21.02am.png">    </p:cNvPr>
          <p:cNvPicPr>
            <a:picLocks noChangeAspect="1"/>
          </p:cNvPicPr>
          <p:nvPr/>
        </p:nvPicPr>
        <p:blipFill>
          <a:blip r:embed="rId7"/>
          <a:srcRect l="0" r="0" t="124" b="124"/>
          <a:stretch/>
        </p:blipFill>
        <p:spPr>
          <a:xfrm>
            <a:off x="4887942" y="1482604"/>
            <a:ext cx="1005840" cy="1005840"/>
          </a:xfrm>
          <a:prstGeom prst="ellipse">
            <a:avLst/>
          </a:prstGeom>
        </p:spPr>
      </p:pic>
      <p:sp>
        <p:nvSpPr>
          <p:cNvPr id="18" name="Text 10"/>
          <p:cNvSpPr/>
          <p:nvPr/>
        </p:nvSpPr>
        <p:spPr>
          <a:xfrm>
            <a:off x="6253163" y="1891691"/>
            <a:ext cx="2470491"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Research and Development || Data Visualization Role</a:t>
            </a:r>
            <a:endParaRPr lang="en-US" sz="1440" dirty="0"/>
          </a:p>
        </p:txBody>
      </p:sp>
      <p:sp>
        <p:nvSpPr>
          <p:cNvPr id="19" name="Text 11"/>
          <p:cNvSpPr/>
          <p:nvPr/>
        </p:nvSpPr>
        <p:spPr>
          <a:xfrm>
            <a:off x="1867805" y="3231483"/>
            <a:ext cx="2358031" cy="377965"/>
          </a:xfrm>
          <a:prstGeom prst="rect">
            <a:avLst/>
          </a:prstGeom>
          <a:noFill/>
          <a:ln/>
        </p:spPr>
        <p:txBody>
          <a:bodyPr wrap="square" lIns="95250" tIns="95250" rIns="95250" bIns="95250" rtlCol="0" anchor="ctr"/>
          <a:lstStyle/>
          <a:p>
            <a:pPr indent="0" marL="0">
              <a:lnSpc>
                <a:spcPct val="100000"/>
              </a:lnSpc>
              <a:spcBef>
                <a:spcPts val="375"/>
              </a:spcBef>
              <a:buNone/>
            </a:pPr>
            <a:r>
              <a:rPr lang="en-US" sz="1296" b="1" dirty="0">
                <a:solidFill>
                  <a:srgbClr val="1DA6FF"/>
                </a:solidFill>
                <a:latin typeface="Noto Sans" pitchFamily="34" charset="0"/>
                <a:ea typeface="Noto Sans" pitchFamily="34" charset="-122"/>
                <a:cs typeface="Noto Sans" pitchFamily="34" charset="-120"/>
              </a:rPr>
              <a:t> Buyakhishing M</a:t>
            </a:r>
            <a:endParaRPr lang="en-US" sz="1440" dirty="0"/>
          </a:p>
        </p:txBody>
      </p:sp>
      <p:pic>
        <p:nvPicPr>
          <p:cNvPr id="20" name="Image 6" descr="https://oceandoc-ai.obs.ap-southeast-3.myhuaweicloud.com/175428127172547/70197eb5-255a-42ee-b9c5-30db1e917495/1754349916733/Screenshot2025-08-05at9.23.49am.png">    </p:cNvPr>
          <p:cNvPicPr>
            <a:picLocks noChangeAspect="1"/>
          </p:cNvPicPr>
          <p:nvPr/>
        </p:nvPicPr>
        <p:blipFill>
          <a:blip r:embed="rId8"/>
          <a:srcRect l="0" r="0" t="12500" b="12500"/>
          <a:stretch/>
        </p:blipFill>
        <p:spPr>
          <a:xfrm>
            <a:off x="502585" y="3312058"/>
            <a:ext cx="1005840" cy="1005840"/>
          </a:xfrm>
          <a:prstGeom prst="ellipse">
            <a:avLst/>
          </a:prstGeom>
        </p:spPr>
      </p:pic>
      <p:sp>
        <p:nvSpPr>
          <p:cNvPr id="21" name="Text 12"/>
          <p:cNvSpPr/>
          <p:nvPr/>
        </p:nvSpPr>
        <p:spPr>
          <a:xfrm>
            <a:off x="1867805" y="3721146"/>
            <a:ext cx="2470491"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UI/UX || Data VIsualization Role</a:t>
            </a:r>
            <a:endParaRPr lang="en-US" sz="1440" dirty="0"/>
          </a:p>
        </p:txBody>
      </p:sp>
      <p:sp>
        <p:nvSpPr>
          <p:cNvPr id="22" name="Text 13"/>
          <p:cNvSpPr/>
          <p:nvPr/>
        </p:nvSpPr>
        <p:spPr>
          <a:xfrm>
            <a:off x="6253163" y="3231483"/>
            <a:ext cx="2358031" cy="377965"/>
          </a:xfrm>
          <a:prstGeom prst="rect">
            <a:avLst/>
          </a:prstGeom>
          <a:noFill/>
          <a:ln/>
        </p:spPr>
        <p:txBody>
          <a:bodyPr wrap="square" lIns="95250" tIns="95250" rIns="95250" bIns="95250" rtlCol="0" anchor="ct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Fahim Forhad</a:t>
            </a:r>
            <a:endParaRPr lang="en-US" sz="1440" dirty="0"/>
          </a:p>
        </p:txBody>
      </p:sp>
      <p:pic>
        <p:nvPicPr>
          <p:cNvPr id="23" name="Image 7" descr="https://oceandoc-ai.obs.ap-southeast-3.myhuaweicloud.com/175428127172547/48c07b74-1e48-4972-a2bd-bb8e28e11f0d/1754349886447/Screenshot2025-08-05at9.22.03am.png">    </p:cNvPr>
          <p:cNvPicPr>
            <a:picLocks noChangeAspect="1"/>
          </p:cNvPicPr>
          <p:nvPr/>
        </p:nvPicPr>
        <p:blipFill>
          <a:blip r:embed="rId9"/>
          <a:srcRect l="123" r="123" t="0" b="0"/>
          <a:stretch/>
        </p:blipFill>
        <p:spPr>
          <a:xfrm>
            <a:off x="4887942" y="3312058"/>
            <a:ext cx="1005840" cy="1005840"/>
          </a:xfrm>
          <a:prstGeom prst="ellipse">
            <a:avLst/>
          </a:prstGeom>
        </p:spPr>
      </p:pic>
      <p:sp>
        <p:nvSpPr>
          <p:cNvPr id="24" name="Text 14"/>
          <p:cNvSpPr/>
          <p:nvPr/>
        </p:nvSpPr>
        <p:spPr>
          <a:xfrm>
            <a:off x="6253163" y="3721146"/>
            <a:ext cx="2470491"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Tools Exploration || Data Engineering Role</a:t>
            </a:r>
            <a:endParaRPr lang="en-US" sz="1440" dirty="0"/>
          </a:p>
        </p:txBody>
      </p:sp>
      <p:sp>
        <p:nvSpPr>
          <p:cNvPr id="25" name="Text 15"/>
          <p:cNvSpPr/>
          <p:nvPr/>
        </p:nvSpPr>
        <p:spPr>
          <a:xfrm>
            <a:off x="0" y="0"/>
            <a:ext cx="5486400" cy="868680"/>
          </a:xfrm>
          <a:prstGeom prst="rect">
            <a:avLst/>
          </a:prstGeom>
          <a:noFill/>
          <a:ln/>
        </p:spPr>
        <p:txBody>
          <a:bodyPr wrap="square" lIns="95250" tIns="95250" rIns="95250" bIns="95250" rtlCol="0" anchor="t">
            <a:spAutoFit/>
          </a:bodyPr>
          <a:lstStyle/>
          <a:p>
            <a:pPr algn="r" indent="0" marL="0">
              <a:lnSpc>
                <a:spcPct val="112500"/>
              </a:lnSpc>
              <a:spcBef>
                <a:spcPts val="375"/>
              </a:spcBef>
              <a:buNone/>
            </a:pPr>
            <a:r>
              <a:rPr lang="en-US" sz="3600" b="1" dirty="0">
                <a:solidFill>
                  <a:srgbClr val="00070F"/>
                </a:solidFill>
                <a:latin typeface="Noto Sans" pitchFamily="34" charset="0"/>
                <a:ea typeface="Noto Sans" pitchFamily="34" charset="-122"/>
                <a:cs typeface="Noto Sans" pitchFamily="34" charset="-120"/>
              </a:rPr>
              <a:t>Team Role</a:t>
            </a:r>
            <a:endParaRPr lang="en-US" sz="144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97227" y="143501"/>
            <a:ext cx="8416693"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Flagging student by week 5</a:t>
            </a:r>
            <a:endParaRPr lang="en-US" sz="1440" dirty="0"/>
          </a:p>
        </p:txBody>
      </p:sp>
      <p:sp>
        <p:nvSpPr>
          <p:cNvPr id="3" name="Shape 1"/>
          <p:cNvSpPr/>
          <p:nvPr/>
        </p:nvSpPr>
        <p:spPr>
          <a:xfrm>
            <a:off x="431928" y="999968"/>
            <a:ext cx="8372553" cy="838679"/>
          </a:xfrm>
          <a:custGeom>
            <a:avLst/>
            <a:gdLst/>
            <a:ahLst/>
            <a:cxnLst/>
            <a:rect l="l" t="t" r="r" b="b"/>
            <a:pathLst>
              <a:path w="8372553" h="838679">
                <a:moveTo>
                  <a:pt x="104835" y="0"/>
                </a:moveTo>
                <a:moveTo>
                  <a:pt x="104835" y="0"/>
                </a:moveTo>
                <a:lnTo>
                  <a:pt x="8267718" y="0"/>
                </a:lnTo>
                <a:quadBezTo>
                  <a:pt x="8372553" y="0"/>
                  <a:pt x="8372553" y="104835"/>
                </a:quadBezTo>
                <a:lnTo>
                  <a:pt x="8372553" y="733844"/>
                </a:lnTo>
                <a:quadBezTo>
                  <a:pt x="8372553" y="838679"/>
                  <a:pt x="8267718" y="838679"/>
                </a:quadBezTo>
                <a:lnTo>
                  <a:pt x="104835" y="838679"/>
                </a:lnTo>
                <a:quadBezTo>
                  <a:pt x="0" y="838679"/>
                  <a:pt x="0" y="733844"/>
                </a:quadBezTo>
                <a:lnTo>
                  <a:pt x="0" y="104835"/>
                </a:lnTo>
                <a:quadBezTo>
                  <a:pt x="0" y="0"/>
                  <a:pt x="104835" y="0"/>
                </a:quadBezTo>
                <a:close/>
              </a:path>
            </a:pathLst>
          </a:custGeom>
          <a:solidFill>
            <a:srgbClr val="2273FF">
              <a:alpha val="9020"/>
            </a:srgbClr>
          </a:solidFill>
          <a:ln w="9525">
            <a:solidFill>
              <a:srgbClr val="2273FF">
                <a:alpha val="43137"/>
              </a:srgbClr>
            </a:solidFill>
            <a:prstDash val="solid"/>
          </a:ln>
        </p:spPr>
      </p:sp>
      <p:pic>
        <p:nvPicPr>
          <p:cNvPr id="4" name="Image 0" descr="preencoded.png">    </p:cNvPr>
          <p:cNvPicPr>
            <a:picLocks noChangeAspect="1"/>
          </p:cNvPicPr>
          <p:nvPr/>
        </p:nvPicPr>
        <p:blipFill>
          <a:blip r:embed="rId2"/>
          <a:stretch>
            <a:fillRect/>
          </a:stretch>
        </p:blipFill>
        <p:spPr>
          <a:xfrm>
            <a:off x="541731" y="1152829"/>
            <a:ext cx="1990685" cy="532957"/>
          </a:xfrm>
          <a:prstGeom prst="rect">
            <a:avLst/>
          </a:prstGeom>
        </p:spPr>
      </p:pic>
      <p:sp>
        <p:nvSpPr>
          <p:cNvPr id="5" name="Shape 2"/>
          <p:cNvSpPr/>
          <p:nvPr/>
        </p:nvSpPr>
        <p:spPr>
          <a:xfrm>
            <a:off x="311248" y="1060395"/>
            <a:ext cx="0" cy="695739"/>
          </a:xfrm>
          <a:custGeom>
            <a:avLst/>
            <a:gdLst/>
            <a:ahLst/>
            <a:cxnLst/>
            <a:rect l="l" t="t" r="r" b="b"/>
            <a:pathLst>
              <a:path w="0" h="695739">
                <a:moveTo>
                  <a:pt x="0" y="695739"/>
                </a:moveTo>
                <a:moveTo>
                  <a:pt x="0" y="695739"/>
                </a:moveTo>
                <a:lnTo>
                  <a:pt x="0" y="0"/>
                </a:lnTo>
              </a:path>
            </a:pathLst>
          </a:custGeom>
          <a:noFill/>
          <a:ln w="19050">
            <a:solidFill>
              <a:srgbClr val="2273FF"/>
            </a:solidFill>
            <a:prstDash val="solid"/>
            <a:headEnd type="none"/>
            <a:tailEnd type="arrow"/>
          </a:ln>
        </p:spPr>
      </p:sp>
      <p:sp>
        <p:nvSpPr>
          <p:cNvPr id="6" name="Shape 3"/>
          <p:cNvSpPr/>
          <p:nvPr/>
        </p:nvSpPr>
        <p:spPr>
          <a:xfrm>
            <a:off x="619036" y="1838647"/>
            <a:ext cx="1866348" cy="0"/>
          </a:xfrm>
          <a:custGeom>
            <a:avLst/>
            <a:gdLst/>
            <a:ahLst/>
            <a:cxnLst/>
            <a:rect l="l" t="t" r="r" b="b"/>
            <a:pathLst>
              <a:path w="1866348" h="0">
                <a:moveTo>
                  <a:pt x="0" y="0"/>
                </a:moveTo>
                <a:moveTo>
                  <a:pt x="0" y="0"/>
                </a:moveTo>
                <a:lnTo>
                  <a:pt x="1866348" y="0"/>
                </a:lnTo>
              </a:path>
            </a:pathLst>
          </a:custGeom>
          <a:noFill/>
          <a:ln w="76200">
            <a:solidFill>
              <a:srgbClr val="2273FF"/>
            </a:solidFill>
            <a:prstDash val="solid"/>
            <a:headEnd type="none"/>
            <a:tailEnd type="none"/>
          </a:ln>
        </p:spPr>
      </p:sp>
      <p:sp>
        <p:nvSpPr>
          <p:cNvPr id="7" name="Shape 4"/>
          <p:cNvSpPr/>
          <p:nvPr/>
        </p:nvSpPr>
        <p:spPr>
          <a:xfrm>
            <a:off x="407227" y="1930712"/>
            <a:ext cx="8372553" cy="838679"/>
          </a:xfrm>
          <a:custGeom>
            <a:avLst/>
            <a:gdLst/>
            <a:ahLst/>
            <a:cxnLst/>
            <a:rect l="l" t="t" r="r" b="b"/>
            <a:pathLst>
              <a:path w="8372553" h="838679">
                <a:moveTo>
                  <a:pt x="104835" y="0"/>
                </a:moveTo>
                <a:moveTo>
                  <a:pt x="104835" y="0"/>
                </a:moveTo>
                <a:lnTo>
                  <a:pt x="8267718" y="0"/>
                </a:lnTo>
                <a:quadBezTo>
                  <a:pt x="8372553" y="0"/>
                  <a:pt x="8372553" y="104835"/>
                </a:quadBezTo>
                <a:lnTo>
                  <a:pt x="8372553" y="733844"/>
                </a:lnTo>
                <a:quadBezTo>
                  <a:pt x="8372553" y="838679"/>
                  <a:pt x="8267718" y="838679"/>
                </a:quadBezTo>
                <a:lnTo>
                  <a:pt x="104835" y="838679"/>
                </a:lnTo>
                <a:quadBezTo>
                  <a:pt x="0" y="838679"/>
                  <a:pt x="0" y="733844"/>
                </a:quadBezTo>
                <a:lnTo>
                  <a:pt x="0" y="104835"/>
                </a:lnTo>
                <a:quadBezTo>
                  <a:pt x="0" y="0"/>
                  <a:pt x="104835" y="0"/>
                </a:quadBezTo>
                <a:close/>
              </a:path>
            </a:pathLst>
          </a:custGeom>
          <a:solidFill>
            <a:srgbClr val="2273FF">
              <a:alpha val="9020"/>
            </a:srgbClr>
          </a:solidFill>
          <a:ln w="9525">
            <a:solidFill>
              <a:srgbClr val="2273FF">
                <a:alpha val="43137"/>
              </a:srgbClr>
            </a:solidFill>
            <a:prstDash val="solid"/>
          </a:ln>
        </p:spPr>
      </p:sp>
      <p:pic>
        <p:nvPicPr>
          <p:cNvPr id="8" name="Image 1" descr="preencoded.png">    </p:cNvPr>
          <p:cNvPicPr>
            <a:picLocks noChangeAspect="1"/>
          </p:cNvPicPr>
          <p:nvPr/>
        </p:nvPicPr>
        <p:blipFill>
          <a:blip r:embed="rId3"/>
          <a:stretch>
            <a:fillRect/>
          </a:stretch>
        </p:blipFill>
        <p:spPr>
          <a:xfrm>
            <a:off x="517030" y="2083573"/>
            <a:ext cx="1990685" cy="532957"/>
          </a:xfrm>
          <a:prstGeom prst="rect">
            <a:avLst/>
          </a:prstGeom>
        </p:spPr>
      </p:pic>
      <p:sp>
        <p:nvSpPr>
          <p:cNvPr id="9" name="Shape 5"/>
          <p:cNvSpPr/>
          <p:nvPr/>
        </p:nvSpPr>
        <p:spPr>
          <a:xfrm>
            <a:off x="286547" y="1991139"/>
            <a:ext cx="0" cy="695739"/>
          </a:xfrm>
          <a:custGeom>
            <a:avLst/>
            <a:gdLst/>
            <a:ahLst/>
            <a:cxnLst/>
            <a:rect l="l" t="t" r="r" b="b"/>
            <a:pathLst>
              <a:path w="0" h="695739">
                <a:moveTo>
                  <a:pt x="0" y="695739"/>
                </a:moveTo>
                <a:moveTo>
                  <a:pt x="0" y="695739"/>
                </a:moveTo>
                <a:lnTo>
                  <a:pt x="0" y="0"/>
                </a:lnTo>
              </a:path>
            </a:pathLst>
          </a:custGeom>
          <a:noFill/>
          <a:ln w="19050">
            <a:solidFill>
              <a:srgbClr val="1DA6FF"/>
            </a:solidFill>
            <a:prstDash val="solid"/>
            <a:headEnd type="none"/>
            <a:tailEnd type="arrow"/>
          </a:ln>
        </p:spPr>
      </p:sp>
      <p:sp>
        <p:nvSpPr>
          <p:cNvPr id="10" name="Shape 6"/>
          <p:cNvSpPr/>
          <p:nvPr/>
        </p:nvSpPr>
        <p:spPr>
          <a:xfrm>
            <a:off x="594335" y="2769392"/>
            <a:ext cx="1866348" cy="0"/>
          </a:xfrm>
          <a:custGeom>
            <a:avLst/>
            <a:gdLst/>
            <a:ahLst/>
            <a:cxnLst/>
            <a:rect l="l" t="t" r="r" b="b"/>
            <a:pathLst>
              <a:path w="1866348" h="0">
                <a:moveTo>
                  <a:pt x="0" y="0"/>
                </a:moveTo>
                <a:moveTo>
                  <a:pt x="0" y="0"/>
                </a:moveTo>
                <a:lnTo>
                  <a:pt x="1866348" y="0"/>
                </a:lnTo>
              </a:path>
            </a:pathLst>
          </a:custGeom>
          <a:noFill/>
          <a:ln w="76200">
            <a:solidFill>
              <a:srgbClr val="1DA6FF"/>
            </a:solidFill>
            <a:prstDash val="solid"/>
            <a:headEnd type="none"/>
            <a:tailEnd type="none"/>
          </a:ln>
        </p:spPr>
      </p:sp>
      <p:sp>
        <p:nvSpPr>
          <p:cNvPr id="11" name="Shape 7"/>
          <p:cNvSpPr/>
          <p:nvPr/>
        </p:nvSpPr>
        <p:spPr>
          <a:xfrm>
            <a:off x="407227" y="2850413"/>
            <a:ext cx="8372553" cy="838679"/>
          </a:xfrm>
          <a:custGeom>
            <a:avLst/>
            <a:gdLst/>
            <a:ahLst/>
            <a:cxnLst/>
            <a:rect l="l" t="t" r="r" b="b"/>
            <a:pathLst>
              <a:path w="8372553" h="838679">
                <a:moveTo>
                  <a:pt x="104835" y="0"/>
                </a:moveTo>
                <a:moveTo>
                  <a:pt x="104835" y="0"/>
                </a:moveTo>
                <a:lnTo>
                  <a:pt x="8267718" y="0"/>
                </a:lnTo>
                <a:quadBezTo>
                  <a:pt x="8372553" y="0"/>
                  <a:pt x="8372553" y="104835"/>
                </a:quadBezTo>
                <a:lnTo>
                  <a:pt x="8372553" y="733844"/>
                </a:lnTo>
                <a:quadBezTo>
                  <a:pt x="8372553" y="838679"/>
                  <a:pt x="8267718" y="838679"/>
                </a:quadBezTo>
                <a:lnTo>
                  <a:pt x="104835" y="838679"/>
                </a:lnTo>
                <a:quadBezTo>
                  <a:pt x="0" y="838679"/>
                  <a:pt x="0" y="733844"/>
                </a:quadBezTo>
                <a:lnTo>
                  <a:pt x="0" y="104835"/>
                </a:lnTo>
                <a:quadBezTo>
                  <a:pt x="0" y="0"/>
                  <a:pt x="104835" y="0"/>
                </a:quadBezTo>
                <a:close/>
              </a:path>
            </a:pathLst>
          </a:custGeom>
          <a:solidFill>
            <a:srgbClr val="2273FF">
              <a:alpha val="9020"/>
            </a:srgbClr>
          </a:solidFill>
          <a:ln w="9525">
            <a:solidFill>
              <a:srgbClr val="2273FF">
                <a:alpha val="43137"/>
              </a:srgbClr>
            </a:solidFill>
            <a:prstDash val="solid"/>
          </a:ln>
        </p:spPr>
      </p:sp>
      <p:pic>
        <p:nvPicPr>
          <p:cNvPr id="12" name="Image 2" descr="preencoded.png">    </p:cNvPr>
          <p:cNvPicPr>
            <a:picLocks noChangeAspect="1"/>
          </p:cNvPicPr>
          <p:nvPr/>
        </p:nvPicPr>
        <p:blipFill>
          <a:blip r:embed="rId4"/>
          <a:stretch>
            <a:fillRect/>
          </a:stretch>
        </p:blipFill>
        <p:spPr>
          <a:xfrm>
            <a:off x="517030" y="3003274"/>
            <a:ext cx="1990685" cy="532957"/>
          </a:xfrm>
          <a:prstGeom prst="rect">
            <a:avLst/>
          </a:prstGeom>
        </p:spPr>
      </p:pic>
      <p:sp>
        <p:nvSpPr>
          <p:cNvPr id="13" name="Shape 8"/>
          <p:cNvSpPr/>
          <p:nvPr/>
        </p:nvSpPr>
        <p:spPr>
          <a:xfrm>
            <a:off x="286547" y="2910840"/>
            <a:ext cx="0" cy="695739"/>
          </a:xfrm>
          <a:custGeom>
            <a:avLst/>
            <a:gdLst/>
            <a:ahLst/>
            <a:cxnLst/>
            <a:rect l="l" t="t" r="r" b="b"/>
            <a:pathLst>
              <a:path w="0" h="695739">
                <a:moveTo>
                  <a:pt x="0" y="695739"/>
                </a:moveTo>
                <a:moveTo>
                  <a:pt x="0" y="695739"/>
                </a:moveTo>
                <a:lnTo>
                  <a:pt x="0" y="0"/>
                </a:lnTo>
              </a:path>
            </a:pathLst>
          </a:custGeom>
          <a:noFill/>
          <a:ln w="19050">
            <a:solidFill>
              <a:srgbClr val="2273FF"/>
            </a:solidFill>
            <a:prstDash val="solid"/>
            <a:headEnd type="none"/>
            <a:tailEnd type="arrow"/>
          </a:ln>
        </p:spPr>
      </p:sp>
      <p:sp>
        <p:nvSpPr>
          <p:cNvPr id="14" name="Shape 9"/>
          <p:cNvSpPr/>
          <p:nvPr/>
        </p:nvSpPr>
        <p:spPr>
          <a:xfrm>
            <a:off x="594335" y="3689092"/>
            <a:ext cx="1866348" cy="0"/>
          </a:xfrm>
          <a:custGeom>
            <a:avLst/>
            <a:gdLst/>
            <a:ahLst/>
            <a:cxnLst/>
            <a:rect l="l" t="t" r="r" b="b"/>
            <a:pathLst>
              <a:path w="1866348" h="0">
                <a:moveTo>
                  <a:pt x="0" y="0"/>
                </a:moveTo>
                <a:moveTo>
                  <a:pt x="0" y="0"/>
                </a:moveTo>
                <a:lnTo>
                  <a:pt x="1866348" y="0"/>
                </a:lnTo>
              </a:path>
            </a:pathLst>
          </a:custGeom>
          <a:noFill/>
          <a:ln w="76200">
            <a:solidFill>
              <a:srgbClr val="2273FF"/>
            </a:solidFill>
            <a:prstDash val="solid"/>
            <a:headEnd type="none"/>
            <a:tailEnd type="none"/>
          </a:ln>
        </p:spPr>
      </p:sp>
      <p:sp>
        <p:nvSpPr>
          <p:cNvPr id="15" name="Shape 10"/>
          <p:cNvSpPr/>
          <p:nvPr/>
        </p:nvSpPr>
        <p:spPr>
          <a:xfrm>
            <a:off x="382526" y="3778065"/>
            <a:ext cx="8372553" cy="838679"/>
          </a:xfrm>
          <a:custGeom>
            <a:avLst/>
            <a:gdLst/>
            <a:ahLst/>
            <a:cxnLst/>
            <a:rect l="l" t="t" r="r" b="b"/>
            <a:pathLst>
              <a:path w="8372553" h="838679">
                <a:moveTo>
                  <a:pt x="104835" y="0"/>
                </a:moveTo>
                <a:moveTo>
                  <a:pt x="104835" y="0"/>
                </a:moveTo>
                <a:lnTo>
                  <a:pt x="8267718" y="0"/>
                </a:lnTo>
                <a:quadBezTo>
                  <a:pt x="8372553" y="0"/>
                  <a:pt x="8372553" y="104835"/>
                </a:quadBezTo>
                <a:lnTo>
                  <a:pt x="8372553" y="733844"/>
                </a:lnTo>
                <a:quadBezTo>
                  <a:pt x="8372553" y="838679"/>
                  <a:pt x="8267718" y="838679"/>
                </a:quadBezTo>
                <a:lnTo>
                  <a:pt x="104835" y="838679"/>
                </a:lnTo>
                <a:quadBezTo>
                  <a:pt x="0" y="838679"/>
                  <a:pt x="0" y="733844"/>
                </a:quadBezTo>
                <a:lnTo>
                  <a:pt x="0" y="104835"/>
                </a:lnTo>
                <a:quadBezTo>
                  <a:pt x="0" y="0"/>
                  <a:pt x="104835" y="0"/>
                </a:quadBezTo>
                <a:close/>
              </a:path>
            </a:pathLst>
          </a:custGeom>
          <a:solidFill>
            <a:srgbClr val="2273FF">
              <a:alpha val="9020"/>
            </a:srgbClr>
          </a:solidFill>
          <a:ln w="9525">
            <a:solidFill>
              <a:srgbClr val="2273FF">
                <a:alpha val="43137"/>
              </a:srgbClr>
            </a:solidFill>
            <a:prstDash val="solid"/>
          </a:ln>
        </p:spPr>
      </p:sp>
      <p:pic>
        <p:nvPicPr>
          <p:cNvPr id="16" name="Image 3" descr="preencoded.png">    </p:cNvPr>
          <p:cNvPicPr>
            <a:picLocks noChangeAspect="1"/>
          </p:cNvPicPr>
          <p:nvPr/>
        </p:nvPicPr>
        <p:blipFill>
          <a:blip r:embed="rId5"/>
          <a:stretch>
            <a:fillRect/>
          </a:stretch>
        </p:blipFill>
        <p:spPr>
          <a:xfrm>
            <a:off x="492329" y="3930926"/>
            <a:ext cx="1990685" cy="532957"/>
          </a:xfrm>
          <a:prstGeom prst="rect">
            <a:avLst/>
          </a:prstGeom>
        </p:spPr>
      </p:pic>
      <p:sp>
        <p:nvSpPr>
          <p:cNvPr id="17" name="Shape 11"/>
          <p:cNvSpPr/>
          <p:nvPr/>
        </p:nvSpPr>
        <p:spPr>
          <a:xfrm>
            <a:off x="261846" y="3838492"/>
            <a:ext cx="0" cy="695739"/>
          </a:xfrm>
          <a:custGeom>
            <a:avLst/>
            <a:gdLst/>
            <a:ahLst/>
            <a:cxnLst/>
            <a:rect l="l" t="t" r="r" b="b"/>
            <a:pathLst>
              <a:path w="0" h="695739">
                <a:moveTo>
                  <a:pt x="0" y="695739"/>
                </a:moveTo>
                <a:moveTo>
                  <a:pt x="0" y="695739"/>
                </a:moveTo>
                <a:lnTo>
                  <a:pt x="0" y="0"/>
                </a:lnTo>
              </a:path>
            </a:pathLst>
          </a:custGeom>
          <a:noFill/>
          <a:ln w="19050">
            <a:solidFill>
              <a:srgbClr val="1DA6FF"/>
            </a:solidFill>
            <a:prstDash val="solid"/>
            <a:headEnd type="none"/>
            <a:tailEnd type="arrow"/>
          </a:ln>
        </p:spPr>
      </p:sp>
      <p:sp>
        <p:nvSpPr>
          <p:cNvPr id="18" name="Shape 12"/>
          <p:cNvSpPr/>
          <p:nvPr/>
        </p:nvSpPr>
        <p:spPr>
          <a:xfrm>
            <a:off x="569634" y="4616745"/>
            <a:ext cx="1866348" cy="0"/>
          </a:xfrm>
          <a:custGeom>
            <a:avLst/>
            <a:gdLst/>
            <a:ahLst/>
            <a:cxnLst/>
            <a:rect l="l" t="t" r="r" b="b"/>
            <a:pathLst>
              <a:path w="1866348" h="0">
                <a:moveTo>
                  <a:pt x="0" y="0"/>
                </a:moveTo>
                <a:moveTo>
                  <a:pt x="0" y="0"/>
                </a:moveTo>
                <a:lnTo>
                  <a:pt x="1866348" y="0"/>
                </a:lnTo>
              </a:path>
            </a:pathLst>
          </a:custGeom>
          <a:noFill/>
          <a:ln w="76200">
            <a:solidFill>
              <a:srgbClr val="1DA6FF"/>
            </a:solidFill>
            <a:prstDash val="solid"/>
            <a:headEnd type="none"/>
            <a:tailEnd type="none"/>
          </a:ln>
        </p:spPr>
      </p:sp>
      <p:sp>
        <p:nvSpPr>
          <p:cNvPr id="19" name="Text 13"/>
          <p:cNvSpPr/>
          <p:nvPr/>
        </p:nvSpPr>
        <p:spPr>
          <a:xfrm>
            <a:off x="541731" y="1152829"/>
            <a:ext cx="1990685" cy="532957"/>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Attendance</a:t>
            </a:r>
            <a:endParaRPr lang="en-US" sz="1440" dirty="0"/>
          </a:p>
        </p:txBody>
      </p:sp>
      <p:sp>
        <p:nvSpPr>
          <p:cNvPr id="20" name="Text 14"/>
          <p:cNvSpPr/>
          <p:nvPr/>
        </p:nvSpPr>
        <p:spPr>
          <a:xfrm>
            <a:off x="2576224" y="1117556"/>
            <a:ext cx="5251478"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Any attendance of three subjects &lt;  50</a:t>
            </a:r>
            <a:endParaRPr lang="en-US" sz="1440" dirty="0"/>
          </a:p>
        </p:txBody>
      </p:sp>
      <p:sp>
        <p:nvSpPr>
          <p:cNvPr id="21" name="Text 15"/>
          <p:cNvSpPr/>
          <p:nvPr/>
        </p:nvSpPr>
        <p:spPr>
          <a:xfrm>
            <a:off x="517030" y="2083573"/>
            <a:ext cx="1990685" cy="532957"/>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Academic Status</a:t>
            </a:r>
            <a:endParaRPr lang="en-US" sz="1440" dirty="0"/>
          </a:p>
        </p:txBody>
      </p:sp>
      <p:sp>
        <p:nvSpPr>
          <p:cNvPr id="22" name="Text 16"/>
          <p:cNvSpPr/>
          <p:nvPr/>
        </p:nvSpPr>
        <p:spPr>
          <a:xfrm>
            <a:off x="2551523" y="2048300"/>
            <a:ext cx="5251478"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Academic status = “Conditional” and “Academic Caution”</a:t>
            </a:r>
            <a:endParaRPr lang="en-US" sz="1440" dirty="0"/>
          </a:p>
        </p:txBody>
      </p:sp>
      <p:sp>
        <p:nvSpPr>
          <p:cNvPr id="23" name="Text 17"/>
          <p:cNvSpPr/>
          <p:nvPr/>
        </p:nvSpPr>
        <p:spPr>
          <a:xfrm>
            <a:off x="517030" y="3003274"/>
            <a:ext cx="1990685" cy="532957"/>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Identified Issues</a:t>
            </a:r>
            <a:endParaRPr lang="en-US" sz="1440" dirty="0"/>
          </a:p>
        </p:txBody>
      </p:sp>
      <p:sp>
        <p:nvSpPr>
          <p:cNvPr id="24" name="Text 18"/>
          <p:cNvSpPr/>
          <p:nvPr/>
        </p:nvSpPr>
        <p:spPr>
          <a:xfrm>
            <a:off x="2551523" y="2968001"/>
            <a:ext cx="5251478"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Identified Issues = “Late enrollment”</a:t>
            </a:r>
            <a:endParaRPr lang="en-US" sz="1440" dirty="0"/>
          </a:p>
        </p:txBody>
      </p:sp>
      <p:sp>
        <p:nvSpPr>
          <p:cNvPr id="25" name="Text 19"/>
          <p:cNvSpPr/>
          <p:nvPr/>
        </p:nvSpPr>
        <p:spPr>
          <a:xfrm>
            <a:off x="492329" y="3930926"/>
            <a:ext cx="1990685" cy="532957"/>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Assessment Score</a:t>
            </a:r>
            <a:endParaRPr lang="en-US" sz="1440" dirty="0"/>
          </a:p>
        </p:txBody>
      </p:sp>
      <p:sp>
        <p:nvSpPr>
          <p:cNvPr id="26" name="Text 20"/>
          <p:cNvSpPr/>
          <p:nvPr/>
        </p:nvSpPr>
        <p:spPr>
          <a:xfrm>
            <a:off x="2526821" y="3895653"/>
            <a:ext cx="5251478"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Any 1 assessment outcome &lt; 50</a:t>
            </a:r>
            <a:endParaRPr lang="en-US" sz="144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97227" y="143501"/>
            <a:ext cx="8416693"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Flagging student by week 10</a:t>
            </a:r>
            <a:endParaRPr lang="en-US" sz="1440" dirty="0"/>
          </a:p>
        </p:txBody>
      </p:sp>
      <p:sp>
        <p:nvSpPr>
          <p:cNvPr id="3" name="Shape 1"/>
          <p:cNvSpPr/>
          <p:nvPr/>
        </p:nvSpPr>
        <p:spPr>
          <a:xfrm>
            <a:off x="431928" y="999968"/>
            <a:ext cx="8372553" cy="838679"/>
          </a:xfrm>
          <a:custGeom>
            <a:avLst/>
            <a:gdLst/>
            <a:ahLst/>
            <a:cxnLst/>
            <a:rect l="l" t="t" r="r" b="b"/>
            <a:pathLst>
              <a:path w="8372553" h="838679">
                <a:moveTo>
                  <a:pt x="104835" y="0"/>
                </a:moveTo>
                <a:moveTo>
                  <a:pt x="104835" y="0"/>
                </a:moveTo>
                <a:lnTo>
                  <a:pt x="8267718" y="0"/>
                </a:lnTo>
                <a:quadBezTo>
                  <a:pt x="8372553" y="0"/>
                  <a:pt x="8372553" y="104835"/>
                </a:quadBezTo>
                <a:lnTo>
                  <a:pt x="8372553" y="733844"/>
                </a:lnTo>
                <a:quadBezTo>
                  <a:pt x="8372553" y="838679"/>
                  <a:pt x="8267718" y="838679"/>
                </a:quadBezTo>
                <a:lnTo>
                  <a:pt x="104835" y="838679"/>
                </a:lnTo>
                <a:quadBezTo>
                  <a:pt x="0" y="838679"/>
                  <a:pt x="0" y="733844"/>
                </a:quadBezTo>
                <a:lnTo>
                  <a:pt x="0" y="104835"/>
                </a:lnTo>
                <a:quadBezTo>
                  <a:pt x="0" y="0"/>
                  <a:pt x="104835" y="0"/>
                </a:quadBezTo>
                <a:close/>
              </a:path>
            </a:pathLst>
          </a:custGeom>
          <a:solidFill>
            <a:srgbClr val="2273FF">
              <a:alpha val="9020"/>
            </a:srgbClr>
          </a:solidFill>
          <a:ln w="9525">
            <a:solidFill>
              <a:srgbClr val="2273FF">
                <a:alpha val="43137"/>
              </a:srgbClr>
            </a:solidFill>
            <a:prstDash val="solid"/>
          </a:ln>
        </p:spPr>
      </p:sp>
      <p:pic>
        <p:nvPicPr>
          <p:cNvPr id="4" name="Image 0" descr="preencoded.png">    </p:cNvPr>
          <p:cNvPicPr>
            <a:picLocks noChangeAspect="1"/>
          </p:cNvPicPr>
          <p:nvPr/>
        </p:nvPicPr>
        <p:blipFill>
          <a:blip r:embed="rId2"/>
          <a:stretch>
            <a:fillRect/>
          </a:stretch>
        </p:blipFill>
        <p:spPr>
          <a:xfrm>
            <a:off x="541731" y="1152829"/>
            <a:ext cx="1990685" cy="532957"/>
          </a:xfrm>
          <a:prstGeom prst="rect">
            <a:avLst/>
          </a:prstGeom>
        </p:spPr>
      </p:pic>
      <p:sp>
        <p:nvSpPr>
          <p:cNvPr id="5" name="Shape 2"/>
          <p:cNvSpPr/>
          <p:nvPr/>
        </p:nvSpPr>
        <p:spPr>
          <a:xfrm>
            <a:off x="311248" y="1060395"/>
            <a:ext cx="0" cy="695739"/>
          </a:xfrm>
          <a:custGeom>
            <a:avLst/>
            <a:gdLst/>
            <a:ahLst/>
            <a:cxnLst/>
            <a:rect l="l" t="t" r="r" b="b"/>
            <a:pathLst>
              <a:path w="0" h="695739">
                <a:moveTo>
                  <a:pt x="0" y="695739"/>
                </a:moveTo>
                <a:moveTo>
                  <a:pt x="0" y="695739"/>
                </a:moveTo>
                <a:lnTo>
                  <a:pt x="0" y="0"/>
                </a:lnTo>
              </a:path>
            </a:pathLst>
          </a:custGeom>
          <a:noFill/>
          <a:ln w="19050">
            <a:solidFill>
              <a:srgbClr val="2273FF"/>
            </a:solidFill>
            <a:prstDash val="solid"/>
            <a:headEnd type="none"/>
            <a:tailEnd type="arrow"/>
          </a:ln>
        </p:spPr>
      </p:sp>
      <p:sp>
        <p:nvSpPr>
          <p:cNvPr id="6" name="Shape 3"/>
          <p:cNvSpPr/>
          <p:nvPr/>
        </p:nvSpPr>
        <p:spPr>
          <a:xfrm>
            <a:off x="619036" y="1838647"/>
            <a:ext cx="1866348" cy="0"/>
          </a:xfrm>
          <a:custGeom>
            <a:avLst/>
            <a:gdLst/>
            <a:ahLst/>
            <a:cxnLst/>
            <a:rect l="l" t="t" r="r" b="b"/>
            <a:pathLst>
              <a:path w="1866348" h="0">
                <a:moveTo>
                  <a:pt x="0" y="0"/>
                </a:moveTo>
                <a:moveTo>
                  <a:pt x="0" y="0"/>
                </a:moveTo>
                <a:lnTo>
                  <a:pt x="1866348" y="0"/>
                </a:lnTo>
              </a:path>
            </a:pathLst>
          </a:custGeom>
          <a:noFill/>
          <a:ln w="76200">
            <a:solidFill>
              <a:srgbClr val="2273FF"/>
            </a:solidFill>
            <a:prstDash val="solid"/>
            <a:headEnd type="none"/>
            <a:tailEnd type="none"/>
          </a:ln>
        </p:spPr>
      </p:sp>
      <p:sp>
        <p:nvSpPr>
          <p:cNvPr id="7" name="Shape 4"/>
          <p:cNvSpPr/>
          <p:nvPr/>
        </p:nvSpPr>
        <p:spPr>
          <a:xfrm>
            <a:off x="407227" y="1930712"/>
            <a:ext cx="8372553" cy="838679"/>
          </a:xfrm>
          <a:custGeom>
            <a:avLst/>
            <a:gdLst/>
            <a:ahLst/>
            <a:cxnLst/>
            <a:rect l="l" t="t" r="r" b="b"/>
            <a:pathLst>
              <a:path w="8372553" h="838679">
                <a:moveTo>
                  <a:pt x="104835" y="0"/>
                </a:moveTo>
                <a:moveTo>
                  <a:pt x="104835" y="0"/>
                </a:moveTo>
                <a:lnTo>
                  <a:pt x="8267718" y="0"/>
                </a:lnTo>
                <a:quadBezTo>
                  <a:pt x="8372553" y="0"/>
                  <a:pt x="8372553" y="104835"/>
                </a:quadBezTo>
                <a:lnTo>
                  <a:pt x="8372553" y="733844"/>
                </a:lnTo>
                <a:quadBezTo>
                  <a:pt x="8372553" y="838679"/>
                  <a:pt x="8267718" y="838679"/>
                </a:quadBezTo>
                <a:lnTo>
                  <a:pt x="104835" y="838679"/>
                </a:lnTo>
                <a:quadBezTo>
                  <a:pt x="0" y="838679"/>
                  <a:pt x="0" y="733844"/>
                </a:quadBezTo>
                <a:lnTo>
                  <a:pt x="0" y="104835"/>
                </a:lnTo>
                <a:quadBezTo>
                  <a:pt x="0" y="0"/>
                  <a:pt x="104835" y="0"/>
                </a:quadBezTo>
                <a:close/>
              </a:path>
            </a:pathLst>
          </a:custGeom>
          <a:solidFill>
            <a:srgbClr val="2273FF">
              <a:alpha val="9020"/>
            </a:srgbClr>
          </a:solidFill>
          <a:ln w="9525">
            <a:solidFill>
              <a:srgbClr val="2273FF">
                <a:alpha val="43137"/>
              </a:srgbClr>
            </a:solidFill>
            <a:prstDash val="solid"/>
          </a:ln>
        </p:spPr>
      </p:sp>
      <p:pic>
        <p:nvPicPr>
          <p:cNvPr id="8" name="Image 1" descr="preencoded.png">    </p:cNvPr>
          <p:cNvPicPr>
            <a:picLocks noChangeAspect="1"/>
          </p:cNvPicPr>
          <p:nvPr/>
        </p:nvPicPr>
        <p:blipFill>
          <a:blip r:embed="rId3"/>
          <a:stretch>
            <a:fillRect/>
          </a:stretch>
        </p:blipFill>
        <p:spPr>
          <a:xfrm>
            <a:off x="517030" y="2083573"/>
            <a:ext cx="1990685" cy="532957"/>
          </a:xfrm>
          <a:prstGeom prst="rect">
            <a:avLst/>
          </a:prstGeom>
        </p:spPr>
      </p:pic>
      <p:sp>
        <p:nvSpPr>
          <p:cNvPr id="9" name="Shape 5"/>
          <p:cNvSpPr/>
          <p:nvPr/>
        </p:nvSpPr>
        <p:spPr>
          <a:xfrm>
            <a:off x="286547" y="1991139"/>
            <a:ext cx="0" cy="695739"/>
          </a:xfrm>
          <a:custGeom>
            <a:avLst/>
            <a:gdLst/>
            <a:ahLst/>
            <a:cxnLst/>
            <a:rect l="l" t="t" r="r" b="b"/>
            <a:pathLst>
              <a:path w="0" h="695739">
                <a:moveTo>
                  <a:pt x="0" y="695739"/>
                </a:moveTo>
                <a:moveTo>
                  <a:pt x="0" y="695739"/>
                </a:moveTo>
                <a:lnTo>
                  <a:pt x="0" y="0"/>
                </a:lnTo>
              </a:path>
            </a:pathLst>
          </a:custGeom>
          <a:noFill/>
          <a:ln w="19050">
            <a:solidFill>
              <a:srgbClr val="1DA6FF"/>
            </a:solidFill>
            <a:prstDash val="solid"/>
            <a:headEnd type="none"/>
            <a:tailEnd type="arrow"/>
          </a:ln>
        </p:spPr>
      </p:sp>
      <p:sp>
        <p:nvSpPr>
          <p:cNvPr id="10" name="Shape 6"/>
          <p:cNvSpPr/>
          <p:nvPr/>
        </p:nvSpPr>
        <p:spPr>
          <a:xfrm>
            <a:off x="594335" y="2769392"/>
            <a:ext cx="1866348" cy="0"/>
          </a:xfrm>
          <a:custGeom>
            <a:avLst/>
            <a:gdLst/>
            <a:ahLst/>
            <a:cxnLst/>
            <a:rect l="l" t="t" r="r" b="b"/>
            <a:pathLst>
              <a:path w="1866348" h="0">
                <a:moveTo>
                  <a:pt x="0" y="0"/>
                </a:moveTo>
                <a:moveTo>
                  <a:pt x="0" y="0"/>
                </a:moveTo>
                <a:lnTo>
                  <a:pt x="1866348" y="0"/>
                </a:lnTo>
              </a:path>
            </a:pathLst>
          </a:custGeom>
          <a:noFill/>
          <a:ln w="76200">
            <a:solidFill>
              <a:srgbClr val="1DA6FF"/>
            </a:solidFill>
            <a:prstDash val="solid"/>
            <a:headEnd type="none"/>
            <a:tailEnd type="none"/>
          </a:ln>
        </p:spPr>
      </p:sp>
      <p:sp>
        <p:nvSpPr>
          <p:cNvPr id="11" name="Shape 7"/>
          <p:cNvSpPr/>
          <p:nvPr/>
        </p:nvSpPr>
        <p:spPr>
          <a:xfrm>
            <a:off x="407227" y="2850413"/>
            <a:ext cx="8372553" cy="838679"/>
          </a:xfrm>
          <a:custGeom>
            <a:avLst/>
            <a:gdLst/>
            <a:ahLst/>
            <a:cxnLst/>
            <a:rect l="l" t="t" r="r" b="b"/>
            <a:pathLst>
              <a:path w="8372553" h="838679">
                <a:moveTo>
                  <a:pt x="104835" y="0"/>
                </a:moveTo>
                <a:moveTo>
                  <a:pt x="104835" y="0"/>
                </a:moveTo>
                <a:lnTo>
                  <a:pt x="8267718" y="0"/>
                </a:lnTo>
                <a:quadBezTo>
                  <a:pt x="8372553" y="0"/>
                  <a:pt x="8372553" y="104835"/>
                </a:quadBezTo>
                <a:lnTo>
                  <a:pt x="8372553" y="733844"/>
                </a:lnTo>
                <a:quadBezTo>
                  <a:pt x="8372553" y="838679"/>
                  <a:pt x="8267718" y="838679"/>
                </a:quadBezTo>
                <a:lnTo>
                  <a:pt x="104835" y="838679"/>
                </a:lnTo>
                <a:quadBezTo>
                  <a:pt x="0" y="838679"/>
                  <a:pt x="0" y="733844"/>
                </a:quadBezTo>
                <a:lnTo>
                  <a:pt x="0" y="104835"/>
                </a:lnTo>
                <a:quadBezTo>
                  <a:pt x="0" y="0"/>
                  <a:pt x="104835" y="0"/>
                </a:quadBezTo>
                <a:close/>
              </a:path>
            </a:pathLst>
          </a:custGeom>
          <a:solidFill>
            <a:srgbClr val="2273FF">
              <a:alpha val="9020"/>
            </a:srgbClr>
          </a:solidFill>
          <a:ln w="9525">
            <a:solidFill>
              <a:srgbClr val="2273FF">
                <a:alpha val="43137"/>
              </a:srgbClr>
            </a:solidFill>
            <a:prstDash val="solid"/>
          </a:ln>
        </p:spPr>
      </p:sp>
      <p:pic>
        <p:nvPicPr>
          <p:cNvPr id="12" name="Image 2" descr="preencoded.png">    </p:cNvPr>
          <p:cNvPicPr>
            <a:picLocks noChangeAspect="1"/>
          </p:cNvPicPr>
          <p:nvPr/>
        </p:nvPicPr>
        <p:blipFill>
          <a:blip r:embed="rId4"/>
          <a:stretch>
            <a:fillRect/>
          </a:stretch>
        </p:blipFill>
        <p:spPr>
          <a:xfrm>
            <a:off x="517030" y="3003274"/>
            <a:ext cx="1990685" cy="532957"/>
          </a:xfrm>
          <a:prstGeom prst="rect">
            <a:avLst/>
          </a:prstGeom>
        </p:spPr>
      </p:pic>
      <p:sp>
        <p:nvSpPr>
          <p:cNvPr id="13" name="Shape 8"/>
          <p:cNvSpPr/>
          <p:nvPr/>
        </p:nvSpPr>
        <p:spPr>
          <a:xfrm>
            <a:off x="286547" y="2910840"/>
            <a:ext cx="0" cy="695739"/>
          </a:xfrm>
          <a:custGeom>
            <a:avLst/>
            <a:gdLst/>
            <a:ahLst/>
            <a:cxnLst/>
            <a:rect l="l" t="t" r="r" b="b"/>
            <a:pathLst>
              <a:path w="0" h="695739">
                <a:moveTo>
                  <a:pt x="0" y="695739"/>
                </a:moveTo>
                <a:moveTo>
                  <a:pt x="0" y="695739"/>
                </a:moveTo>
                <a:lnTo>
                  <a:pt x="0" y="0"/>
                </a:lnTo>
              </a:path>
            </a:pathLst>
          </a:custGeom>
          <a:noFill/>
          <a:ln w="19050">
            <a:solidFill>
              <a:srgbClr val="2273FF"/>
            </a:solidFill>
            <a:prstDash val="solid"/>
            <a:headEnd type="none"/>
            <a:tailEnd type="arrow"/>
          </a:ln>
        </p:spPr>
      </p:sp>
      <p:sp>
        <p:nvSpPr>
          <p:cNvPr id="14" name="Shape 9"/>
          <p:cNvSpPr/>
          <p:nvPr/>
        </p:nvSpPr>
        <p:spPr>
          <a:xfrm>
            <a:off x="594335" y="3689092"/>
            <a:ext cx="1866348" cy="0"/>
          </a:xfrm>
          <a:custGeom>
            <a:avLst/>
            <a:gdLst/>
            <a:ahLst/>
            <a:cxnLst/>
            <a:rect l="l" t="t" r="r" b="b"/>
            <a:pathLst>
              <a:path w="1866348" h="0">
                <a:moveTo>
                  <a:pt x="0" y="0"/>
                </a:moveTo>
                <a:moveTo>
                  <a:pt x="0" y="0"/>
                </a:moveTo>
                <a:lnTo>
                  <a:pt x="1866348" y="0"/>
                </a:lnTo>
              </a:path>
            </a:pathLst>
          </a:custGeom>
          <a:noFill/>
          <a:ln w="76200">
            <a:solidFill>
              <a:srgbClr val="2273FF"/>
            </a:solidFill>
            <a:prstDash val="solid"/>
            <a:headEnd type="none"/>
            <a:tailEnd type="none"/>
          </a:ln>
        </p:spPr>
      </p:sp>
      <p:sp>
        <p:nvSpPr>
          <p:cNvPr id="15" name="Shape 10"/>
          <p:cNvSpPr/>
          <p:nvPr/>
        </p:nvSpPr>
        <p:spPr>
          <a:xfrm>
            <a:off x="382526" y="3778065"/>
            <a:ext cx="8372553" cy="838679"/>
          </a:xfrm>
          <a:custGeom>
            <a:avLst/>
            <a:gdLst/>
            <a:ahLst/>
            <a:cxnLst/>
            <a:rect l="l" t="t" r="r" b="b"/>
            <a:pathLst>
              <a:path w="8372553" h="838679">
                <a:moveTo>
                  <a:pt x="104835" y="0"/>
                </a:moveTo>
                <a:moveTo>
                  <a:pt x="104835" y="0"/>
                </a:moveTo>
                <a:lnTo>
                  <a:pt x="8267718" y="0"/>
                </a:lnTo>
                <a:quadBezTo>
                  <a:pt x="8372553" y="0"/>
                  <a:pt x="8372553" y="104835"/>
                </a:quadBezTo>
                <a:lnTo>
                  <a:pt x="8372553" y="733844"/>
                </a:lnTo>
                <a:quadBezTo>
                  <a:pt x="8372553" y="838679"/>
                  <a:pt x="8267718" y="838679"/>
                </a:quadBezTo>
                <a:lnTo>
                  <a:pt x="104835" y="838679"/>
                </a:lnTo>
                <a:quadBezTo>
                  <a:pt x="0" y="838679"/>
                  <a:pt x="0" y="733844"/>
                </a:quadBezTo>
                <a:lnTo>
                  <a:pt x="0" y="104835"/>
                </a:lnTo>
                <a:quadBezTo>
                  <a:pt x="0" y="0"/>
                  <a:pt x="104835" y="0"/>
                </a:quadBezTo>
                <a:close/>
              </a:path>
            </a:pathLst>
          </a:custGeom>
          <a:solidFill>
            <a:srgbClr val="2273FF">
              <a:alpha val="9020"/>
            </a:srgbClr>
          </a:solidFill>
          <a:ln w="9525">
            <a:solidFill>
              <a:srgbClr val="2273FF">
                <a:alpha val="43137"/>
              </a:srgbClr>
            </a:solidFill>
            <a:prstDash val="solid"/>
          </a:ln>
        </p:spPr>
      </p:sp>
      <p:pic>
        <p:nvPicPr>
          <p:cNvPr id="16" name="Image 3" descr="preencoded.png">    </p:cNvPr>
          <p:cNvPicPr>
            <a:picLocks noChangeAspect="1"/>
          </p:cNvPicPr>
          <p:nvPr/>
        </p:nvPicPr>
        <p:blipFill>
          <a:blip r:embed="rId5"/>
          <a:stretch>
            <a:fillRect/>
          </a:stretch>
        </p:blipFill>
        <p:spPr>
          <a:xfrm>
            <a:off x="492329" y="3930926"/>
            <a:ext cx="1990685" cy="532957"/>
          </a:xfrm>
          <a:prstGeom prst="rect">
            <a:avLst/>
          </a:prstGeom>
        </p:spPr>
      </p:pic>
      <p:sp>
        <p:nvSpPr>
          <p:cNvPr id="17" name="Shape 11"/>
          <p:cNvSpPr/>
          <p:nvPr/>
        </p:nvSpPr>
        <p:spPr>
          <a:xfrm>
            <a:off x="261846" y="3838492"/>
            <a:ext cx="0" cy="695739"/>
          </a:xfrm>
          <a:custGeom>
            <a:avLst/>
            <a:gdLst/>
            <a:ahLst/>
            <a:cxnLst/>
            <a:rect l="l" t="t" r="r" b="b"/>
            <a:pathLst>
              <a:path w="0" h="695739">
                <a:moveTo>
                  <a:pt x="0" y="695739"/>
                </a:moveTo>
                <a:moveTo>
                  <a:pt x="0" y="695739"/>
                </a:moveTo>
                <a:lnTo>
                  <a:pt x="0" y="0"/>
                </a:lnTo>
              </a:path>
            </a:pathLst>
          </a:custGeom>
          <a:noFill/>
          <a:ln w="19050">
            <a:solidFill>
              <a:srgbClr val="1DA6FF"/>
            </a:solidFill>
            <a:prstDash val="solid"/>
            <a:headEnd type="none"/>
            <a:tailEnd type="arrow"/>
          </a:ln>
        </p:spPr>
      </p:sp>
      <p:sp>
        <p:nvSpPr>
          <p:cNvPr id="18" name="Shape 12"/>
          <p:cNvSpPr/>
          <p:nvPr/>
        </p:nvSpPr>
        <p:spPr>
          <a:xfrm>
            <a:off x="569634" y="4616745"/>
            <a:ext cx="1866348" cy="0"/>
          </a:xfrm>
          <a:custGeom>
            <a:avLst/>
            <a:gdLst/>
            <a:ahLst/>
            <a:cxnLst/>
            <a:rect l="l" t="t" r="r" b="b"/>
            <a:pathLst>
              <a:path w="1866348" h="0">
                <a:moveTo>
                  <a:pt x="0" y="0"/>
                </a:moveTo>
                <a:moveTo>
                  <a:pt x="0" y="0"/>
                </a:moveTo>
                <a:lnTo>
                  <a:pt x="1866348" y="0"/>
                </a:lnTo>
              </a:path>
            </a:pathLst>
          </a:custGeom>
          <a:noFill/>
          <a:ln w="76200">
            <a:solidFill>
              <a:srgbClr val="1DA6FF"/>
            </a:solidFill>
            <a:prstDash val="solid"/>
            <a:headEnd type="none"/>
            <a:tailEnd type="none"/>
          </a:ln>
        </p:spPr>
      </p:sp>
      <p:sp>
        <p:nvSpPr>
          <p:cNvPr id="19" name="Text 13"/>
          <p:cNvSpPr/>
          <p:nvPr/>
        </p:nvSpPr>
        <p:spPr>
          <a:xfrm>
            <a:off x="541731" y="1152829"/>
            <a:ext cx="1990685" cy="532957"/>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Attendance</a:t>
            </a:r>
            <a:endParaRPr lang="en-US" sz="1440" dirty="0"/>
          </a:p>
        </p:txBody>
      </p:sp>
      <p:sp>
        <p:nvSpPr>
          <p:cNvPr id="20" name="Text 14"/>
          <p:cNvSpPr/>
          <p:nvPr/>
        </p:nvSpPr>
        <p:spPr>
          <a:xfrm>
            <a:off x="2576224" y="1117556"/>
            <a:ext cx="5251478"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Any attendance of three subjects &lt;  50</a:t>
            </a:r>
            <a:endParaRPr lang="en-US" sz="1440" dirty="0"/>
          </a:p>
        </p:txBody>
      </p:sp>
      <p:sp>
        <p:nvSpPr>
          <p:cNvPr id="21" name="Text 15"/>
          <p:cNvSpPr/>
          <p:nvPr/>
        </p:nvSpPr>
        <p:spPr>
          <a:xfrm>
            <a:off x="517030" y="2083573"/>
            <a:ext cx="1990685" cy="532957"/>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Academic Status</a:t>
            </a:r>
            <a:endParaRPr lang="en-US" sz="1440" dirty="0"/>
          </a:p>
        </p:txBody>
      </p:sp>
      <p:sp>
        <p:nvSpPr>
          <p:cNvPr id="22" name="Text 16"/>
          <p:cNvSpPr/>
          <p:nvPr/>
        </p:nvSpPr>
        <p:spPr>
          <a:xfrm>
            <a:off x="2551523" y="2048300"/>
            <a:ext cx="5251478"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Academic status = “Conditional” and “Academic Caution”</a:t>
            </a:r>
            <a:endParaRPr lang="en-US" sz="1440" dirty="0"/>
          </a:p>
        </p:txBody>
      </p:sp>
      <p:sp>
        <p:nvSpPr>
          <p:cNvPr id="23" name="Text 17"/>
          <p:cNvSpPr/>
          <p:nvPr/>
        </p:nvSpPr>
        <p:spPr>
          <a:xfrm>
            <a:off x="517030" y="3003274"/>
            <a:ext cx="1990685" cy="532957"/>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Identified Issues</a:t>
            </a:r>
            <a:endParaRPr lang="en-US" sz="1440" dirty="0"/>
          </a:p>
        </p:txBody>
      </p:sp>
      <p:sp>
        <p:nvSpPr>
          <p:cNvPr id="24" name="Text 18"/>
          <p:cNvSpPr/>
          <p:nvPr/>
        </p:nvSpPr>
        <p:spPr>
          <a:xfrm>
            <a:off x="2551523" y="2968001"/>
            <a:ext cx="5251478"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Identified Issues = “Late enrollment”</a:t>
            </a:r>
            <a:endParaRPr lang="en-US" sz="1440" dirty="0"/>
          </a:p>
        </p:txBody>
      </p:sp>
      <p:sp>
        <p:nvSpPr>
          <p:cNvPr id="25" name="Text 19"/>
          <p:cNvSpPr/>
          <p:nvPr/>
        </p:nvSpPr>
        <p:spPr>
          <a:xfrm>
            <a:off x="492329" y="3930926"/>
            <a:ext cx="1990685" cy="532957"/>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296" b="1" dirty="0">
                <a:solidFill>
                  <a:srgbClr val="FFFFFF"/>
                </a:solidFill>
                <a:latin typeface="Noto Sans" pitchFamily="34" charset="0"/>
                <a:ea typeface="Noto Sans" pitchFamily="34" charset="-122"/>
                <a:cs typeface="Noto Sans" pitchFamily="34" charset="-120"/>
              </a:rPr>
              <a:t>Assessment Score</a:t>
            </a:r>
            <a:endParaRPr lang="en-US" sz="1440" dirty="0"/>
          </a:p>
        </p:txBody>
      </p:sp>
      <p:sp>
        <p:nvSpPr>
          <p:cNvPr id="26" name="Text 20"/>
          <p:cNvSpPr/>
          <p:nvPr/>
        </p:nvSpPr>
        <p:spPr>
          <a:xfrm>
            <a:off x="2526821" y="3895653"/>
            <a:ext cx="5251478"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Any 1 assessment outcome &lt; 50</a:t>
            </a:r>
            <a:endParaRPr lang="en-US" sz="144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0" y="2199606"/>
            <a:ext cx="4176875" cy="539496"/>
          </a:xfrm>
          <a:prstGeom prst="rect">
            <a:avLst/>
          </a:prstGeom>
          <a:noFill/>
          <a:ln/>
        </p:spPr>
        <p:txBody>
          <a:bodyPr wrap="square" lIns="95250" tIns="95250" rIns="95250" bIns="95250" rtlCol="0" anchor="ctr"/>
          <a:lstStyle/>
          <a:p>
            <a:pPr indent="0" marL="0">
              <a:lnSpc>
                <a:spcPct val="100000"/>
              </a:lnSpc>
              <a:spcBef>
                <a:spcPts val="375"/>
              </a:spcBef>
              <a:buNone/>
            </a:pPr>
            <a:r>
              <a:rPr lang="en-US" sz="2304" b="1" dirty="0">
                <a:solidFill>
                  <a:srgbClr val="00070F"/>
                </a:solidFill>
                <a:latin typeface="Noto Sans" pitchFamily="34" charset="0"/>
                <a:ea typeface="Noto Sans" pitchFamily="34" charset="-122"/>
                <a:cs typeface="Noto Sans" pitchFamily="34" charset="-120"/>
              </a:rPr>
              <a:t>Project Reflection</a:t>
            </a:r>
            <a:endParaRPr lang="en-US" sz="1440" dirty="0"/>
          </a:p>
        </p:txBody>
      </p:sp>
      <p:sp>
        <p:nvSpPr>
          <p:cNvPr id="3" name="Text 1"/>
          <p:cNvSpPr/>
          <p:nvPr/>
        </p:nvSpPr>
        <p:spPr>
          <a:xfrm>
            <a:off x="2393670" y="1719546"/>
            <a:ext cx="1723908" cy="14996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6912" b="1" dirty="0">
                <a:solidFill>
                  <a:srgbClr val="FFFFFF"/>
                </a:solidFill>
                <a:latin typeface="Noto Sans" pitchFamily="34" charset="0"/>
                <a:ea typeface="Noto Sans" pitchFamily="34" charset="-122"/>
                <a:cs typeface="Noto Sans" pitchFamily="34" charset="-120"/>
              </a:rPr>
              <a:t>06</a:t>
            </a:r>
            <a:endParaRPr lang="en-US" sz="144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33039" y="1306072"/>
            <a:ext cx="8922252" cy="1895978"/>
          </a:xfrm>
          <a:prstGeom prst="rect">
            <a:avLst/>
          </a:prstGeom>
        </p:spPr>
      </p:pic>
      <p:sp>
        <p:nvSpPr>
          <p:cNvPr id="3" name="Shape 0"/>
          <p:cNvSpPr/>
          <p:nvPr/>
        </p:nvSpPr>
        <p:spPr>
          <a:xfrm>
            <a:off x="444122" y="1219329"/>
            <a:ext cx="750342" cy="292816"/>
          </a:xfrm>
          <a:custGeom>
            <a:avLst/>
            <a:gdLst/>
            <a:ahLst/>
            <a:cxnLst/>
            <a:rect l="l" t="t" r="r" b="b"/>
            <a:pathLst>
              <a:path w="750342" h="292816">
                <a:moveTo>
                  <a:pt x="36602" y="0"/>
                </a:moveTo>
                <a:moveTo>
                  <a:pt x="36602" y="0"/>
                </a:moveTo>
                <a:lnTo>
                  <a:pt x="713740" y="0"/>
                </a:lnTo>
                <a:quadBezTo>
                  <a:pt x="750342" y="0"/>
                  <a:pt x="750342" y="36602"/>
                </a:quadBezTo>
                <a:lnTo>
                  <a:pt x="750342" y="256214"/>
                </a:lnTo>
                <a:quadBezTo>
                  <a:pt x="750342" y="292816"/>
                  <a:pt x="713740" y="292816"/>
                </a:quadBezTo>
                <a:lnTo>
                  <a:pt x="36602" y="292816"/>
                </a:lnTo>
                <a:quadBezTo>
                  <a:pt x="0" y="292816"/>
                  <a:pt x="0" y="256214"/>
                </a:quadBezTo>
                <a:lnTo>
                  <a:pt x="0" y="36602"/>
                </a:lnTo>
                <a:quadBezTo>
                  <a:pt x="0" y="0"/>
                  <a:pt x="36602" y="0"/>
                </a:quadBezTo>
                <a:close/>
              </a:path>
            </a:pathLst>
          </a:custGeom>
          <a:solidFill>
            <a:srgbClr val="2273FF"/>
          </a:solidFill>
          <a:ln/>
        </p:spPr>
      </p:sp>
      <p:sp>
        <p:nvSpPr>
          <p:cNvPr id="4" name="Text 1"/>
          <p:cNvSpPr/>
          <p:nvPr/>
        </p:nvSpPr>
        <p:spPr>
          <a:xfrm>
            <a:off x="444122" y="1118849"/>
            <a:ext cx="750342"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dirty="0">
                <a:solidFill>
                  <a:srgbClr val="FFFFFF"/>
                </a:solidFill>
                <a:latin typeface="Noto Sans" pitchFamily="34" charset="0"/>
                <a:ea typeface="Noto Sans" pitchFamily="34" charset="-122"/>
                <a:cs typeface="Noto Sans" pitchFamily="34" charset="-120"/>
              </a:rPr>
              <a:t>01</a:t>
            </a:r>
            <a:endParaRPr lang="en-US" sz="1440" dirty="0"/>
          </a:p>
        </p:txBody>
      </p:sp>
      <p:sp>
        <p:nvSpPr>
          <p:cNvPr id="5" name="Shape 2"/>
          <p:cNvSpPr/>
          <p:nvPr/>
        </p:nvSpPr>
        <p:spPr>
          <a:xfrm>
            <a:off x="1770341" y="3294391"/>
            <a:ext cx="750342" cy="292816"/>
          </a:xfrm>
          <a:custGeom>
            <a:avLst/>
            <a:gdLst/>
            <a:ahLst/>
            <a:cxnLst/>
            <a:rect l="l" t="t" r="r" b="b"/>
            <a:pathLst>
              <a:path w="750342" h="292816">
                <a:moveTo>
                  <a:pt x="36602" y="0"/>
                </a:moveTo>
                <a:moveTo>
                  <a:pt x="36602" y="0"/>
                </a:moveTo>
                <a:lnTo>
                  <a:pt x="713740" y="0"/>
                </a:lnTo>
                <a:quadBezTo>
                  <a:pt x="750342" y="0"/>
                  <a:pt x="750342" y="36602"/>
                </a:quadBezTo>
                <a:lnTo>
                  <a:pt x="750342" y="256214"/>
                </a:lnTo>
                <a:quadBezTo>
                  <a:pt x="750342" y="292816"/>
                  <a:pt x="713740" y="292816"/>
                </a:quadBezTo>
                <a:lnTo>
                  <a:pt x="36602" y="292816"/>
                </a:lnTo>
                <a:quadBezTo>
                  <a:pt x="0" y="292816"/>
                  <a:pt x="0" y="256214"/>
                </a:quadBezTo>
                <a:lnTo>
                  <a:pt x="0" y="36602"/>
                </a:lnTo>
                <a:quadBezTo>
                  <a:pt x="0" y="0"/>
                  <a:pt x="36602" y="0"/>
                </a:quadBezTo>
                <a:close/>
              </a:path>
            </a:pathLst>
          </a:custGeom>
          <a:solidFill>
            <a:srgbClr val="1DA6FF"/>
          </a:solidFill>
          <a:ln/>
        </p:spPr>
      </p:sp>
      <p:sp>
        <p:nvSpPr>
          <p:cNvPr id="6" name="Shape 3"/>
          <p:cNvSpPr/>
          <p:nvPr/>
        </p:nvSpPr>
        <p:spPr>
          <a:xfrm>
            <a:off x="3779623" y="1015203"/>
            <a:ext cx="750342" cy="292816"/>
          </a:xfrm>
          <a:custGeom>
            <a:avLst/>
            <a:gdLst/>
            <a:ahLst/>
            <a:cxnLst/>
            <a:rect l="l" t="t" r="r" b="b"/>
            <a:pathLst>
              <a:path w="750342" h="292816">
                <a:moveTo>
                  <a:pt x="36602" y="0"/>
                </a:moveTo>
                <a:moveTo>
                  <a:pt x="36602" y="0"/>
                </a:moveTo>
                <a:lnTo>
                  <a:pt x="713740" y="0"/>
                </a:lnTo>
                <a:quadBezTo>
                  <a:pt x="750342" y="0"/>
                  <a:pt x="750342" y="36602"/>
                </a:quadBezTo>
                <a:lnTo>
                  <a:pt x="750342" y="256214"/>
                </a:lnTo>
                <a:quadBezTo>
                  <a:pt x="750342" y="292816"/>
                  <a:pt x="713740" y="292816"/>
                </a:quadBezTo>
                <a:lnTo>
                  <a:pt x="36602" y="292816"/>
                </a:lnTo>
                <a:quadBezTo>
                  <a:pt x="0" y="292816"/>
                  <a:pt x="0" y="256214"/>
                </a:quadBezTo>
                <a:lnTo>
                  <a:pt x="0" y="36602"/>
                </a:lnTo>
                <a:quadBezTo>
                  <a:pt x="0" y="0"/>
                  <a:pt x="36602" y="0"/>
                </a:quadBezTo>
                <a:close/>
              </a:path>
            </a:pathLst>
          </a:custGeom>
          <a:solidFill>
            <a:srgbClr val="2273FF"/>
          </a:solidFill>
          <a:ln/>
        </p:spPr>
      </p:sp>
      <p:pic>
        <p:nvPicPr>
          <p:cNvPr id="7" name="Image 1" descr="preencoded.png">    </p:cNvPr>
          <p:cNvPicPr>
            <a:picLocks noChangeAspect="1"/>
          </p:cNvPicPr>
          <p:nvPr/>
        </p:nvPicPr>
        <p:blipFill>
          <a:blip r:embed="rId2"/>
          <a:stretch>
            <a:fillRect/>
          </a:stretch>
        </p:blipFill>
        <p:spPr>
          <a:xfrm rot="5400000">
            <a:off x="2524621" y="1690310"/>
            <a:ext cx="2493292" cy="420501"/>
          </a:xfrm>
          <a:prstGeom prst="rect">
            <a:avLst/>
          </a:prstGeom>
        </p:spPr>
      </p:pic>
      <p:sp>
        <p:nvSpPr>
          <p:cNvPr id="8" name="Text 4"/>
          <p:cNvSpPr/>
          <p:nvPr/>
        </p:nvSpPr>
        <p:spPr>
          <a:xfrm>
            <a:off x="3779623" y="914723"/>
            <a:ext cx="750342"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dirty="0">
                <a:solidFill>
                  <a:srgbClr val="FFFFFF"/>
                </a:solidFill>
                <a:latin typeface="Noto Sans" pitchFamily="34" charset="0"/>
                <a:ea typeface="Noto Sans" pitchFamily="34" charset="-122"/>
                <a:cs typeface="Noto Sans" pitchFamily="34" charset="-120"/>
              </a:rPr>
              <a:t>03</a:t>
            </a:r>
            <a:endParaRPr lang="en-US" sz="1440" dirty="0"/>
          </a:p>
        </p:txBody>
      </p:sp>
      <p:sp>
        <p:nvSpPr>
          <p:cNvPr id="9" name="Shape 5"/>
          <p:cNvSpPr/>
          <p:nvPr/>
        </p:nvSpPr>
        <p:spPr>
          <a:xfrm>
            <a:off x="5604416" y="3020728"/>
            <a:ext cx="750342" cy="292816"/>
          </a:xfrm>
          <a:custGeom>
            <a:avLst/>
            <a:gdLst/>
            <a:ahLst/>
            <a:cxnLst/>
            <a:rect l="l" t="t" r="r" b="b"/>
            <a:pathLst>
              <a:path w="750342" h="292816">
                <a:moveTo>
                  <a:pt x="36602" y="0"/>
                </a:moveTo>
                <a:moveTo>
                  <a:pt x="36602" y="0"/>
                </a:moveTo>
                <a:lnTo>
                  <a:pt x="713740" y="0"/>
                </a:lnTo>
                <a:quadBezTo>
                  <a:pt x="750342" y="0"/>
                  <a:pt x="750342" y="36602"/>
                </a:quadBezTo>
                <a:lnTo>
                  <a:pt x="750342" y="256214"/>
                </a:lnTo>
                <a:quadBezTo>
                  <a:pt x="750342" y="292816"/>
                  <a:pt x="713740" y="292816"/>
                </a:quadBezTo>
                <a:lnTo>
                  <a:pt x="36602" y="292816"/>
                </a:lnTo>
                <a:quadBezTo>
                  <a:pt x="0" y="292816"/>
                  <a:pt x="0" y="256214"/>
                </a:quadBezTo>
                <a:lnTo>
                  <a:pt x="0" y="36602"/>
                </a:lnTo>
                <a:quadBezTo>
                  <a:pt x="0" y="0"/>
                  <a:pt x="36602" y="0"/>
                </a:quadBezTo>
                <a:close/>
              </a:path>
            </a:pathLst>
          </a:custGeom>
          <a:solidFill>
            <a:srgbClr val="1DA6FF"/>
          </a:solidFill>
          <a:ln/>
        </p:spPr>
      </p:sp>
      <p:pic>
        <p:nvPicPr>
          <p:cNvPr id="10" name="Image 2" descr="preencoded.png">    </p:cNvPr>
          <p:cNvPicPr>
            <a:picLocks noChangeAspect="1"/>
          </p:cNvPicPr>
          <p:nvPr/>
        </p:nvPicPr>
        <p:blipFill>
          <a:blip r:embed="rId3"/>
          <a:stretch>
            <a:fillRect/>
          </a:stretch>
        </p:blipFill>
        <p:spPr>
          <a:xfrm rot="5400000">
            <a:off x="-910284" y="1803510"/>
            <a:ext cx="2672235" cy="420501"/>
          </a:xfrm>
          <a:prstGeom prst="rect">
            <a:avLst/>
          </a:prstGeom>
        </p:spPr>
      </p:pic>
      <p:sp>
        <p:nvSpPr>
          <p:cNvPr id="11" name="Text 6"/>
          <p:cNvSpPr/>
          <p:nvPr/>
        </p:nvSpPr>
        <p:spPr>
          <a:xfrm>
            <a:off x="1770341" y="3193911"/>
            <a:ext cx="750342"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dirty="0">
                <a:solidFill>
                  <a:srgbClr val="FFFFFF"/>
                </a:solidFill>
                <a:latin typeface="Noto Sans" pitchFamily="34" charset="0"/>
                <a:ea typeface="Noto Sans" pitchFamily="34" charset="-122"/>
                <a:cs typeface="Noto Sans" pitchFamily="34" charset="-120"/>
              </a:rPr>
              <a:t>02</a:t>
            </a:r>
            <a:endParaRPr lang="en-US" sz="1440" dirty="0"/>
          </a:p>
        </p:txBody>
      </p:sp>
      <p:sp>
        <p:nvSpPr>
          <p:cNvPr id="12" name="Text 7"/>
          <p:cNvSpPr/>
          <p:nvPr/>
        </p:nvSpPr>
        <p:spPr>
          <a:xfrm>
            <a:off x="5613560" y="2929392"/>
            <a:ext cx="750342" cy="484632"/>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584" dirty="0">
                <a:solidFill>
                  <a:srgbClr val="FFFFFF"/>
                </a:solidFill>
                <a:latin typeface="Noto Sans" pitchFamily="34" charset="0"/>
                <a:ea typeface="Noto Sans" pitchFamily="34" charset="-122"/>
                <a:cs typeface="Noto Sans" pitchFamily="34" charset="-120"/>
              </a:rPr>
              <a:t>04</a:t>
            </a:r>
            <a:endParaRPr lang="en-US" sz="1440" dirty="0"/>
          </a:p>
        </p:txBody>
      </p:sp>
      <p:pic>
        <p:nvPicPr>
          <p:cNvPr id="13" name="Image 3" descr="preencoded.png">    </p:cNvPr>
          <p:cNvPicPr>
            <a:picLocks noChangeAspect="1"/>
          </p:cNvPicPr>
          <p:nvPr/>
        </p:nvPicPr>
        <p:blipFill>
          <a:blip r:embed="rId4"/>
          <a:stretch>
            <a:fillRect/>
          </a:stretch>
        </p:blipFill>
        <p:spPr>
          <a:xfrm rot="5400000">
            <a:off x="735766" y="3923167"/>
            <a:ext cx="1831405" cy="389174"/>
          </a:xfrm>
          <a:prstGeom prst="rect">
            <a:avLst/>
          </a:prstGeom>
        </p:spPr>
      </p:pic>
      <p:pic>
        <p:nvPicPr>
          <p:cNvPr id="14" name="Image 4" descr="preencoded.png">    </p:cNvPr>
          <p:cNvPicPr>
            <a:picLocks noChangeAspect="1"/>
          </p:cNvPicPr>
          <p:nvPr/>
        </p:nvPicPr>
        <p:blipFill>
          <a:blip r:embed="rId5"/>
          <a:stretch>
            <a:fillRect/>
          </a:stretch>
        </p:blipFill>
        <p:spPr>
          <a:xfrm rot="5400000">
            <a:off x="4743577" y="3732803"/>
            <a:ext cx="1831405" cy="389174"/>
          </a:xfrm>
          <a:prstGeom prst="rect">
            <a:avLst/>
          </a:prstGeom>
        </p:spPr>
      </p:pic>
      <p:sp>
        <p:nvSpPr>
          <p:cNvPr id="15" name="Text 8"/>
          <p:cNvSpPr/>
          <p:nvPr/>
        </p:nvSpPr>
        <p:spPr>
          <a:xfrm>
            <a:off x="576986" y="1520647"/>
            <a:ext cx="2958084"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Lack of clear objectives</a:t>
            </a:r>
            <a:endParaRPr lang="en-US" sz="1440" dirty="0"/>
          </a:p>
        </p:txBody>
      </p:sp>
      <p:sp>
        <p:nvSpPr>
          <p:cNvPr id="16" name="Text 9"/>
          <p:cNvSpPr/>
          <p:nvPr/>
        </p:nvSpPr>
        <p:spPr>
          <a:xfrm>
            <a:off x="576870" y="1932592"/>
            <a:ext cx="2958288"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Understanding user requirements</a:t>
            </a:r>
            <a:endParaRPr lang="en-US" sz="1440" dirty="0"/>
          </a:p>
        </p:txBody>
      </p:sp>
      <p:sp>
        <p:nvSpPr>
          <p:cNvPr id="17" name="Text 10"/>
          <p:cNvSpPr/>
          <p:nvPr/>
        </p:nvSpPr>
        <p:spPr>
          <a:xfrm>
            <a:off x="1767535" y="3613709"/>
            <a:ext cx="2958084"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Data Availability</a:t>
            </a:r>
            <a:endParaRPr lang="en-US" sz="1440" dirty="0"/>
          </a:p>
        </p:txBody>
      </p:sp>
      <p:sp>
        <p:nvSpPr>
          <p:cNvPr id="18" name="Text 11"/>
          <p:cNvSpPr/>
          <p:nvPr/>
        </p:nvSpPr>
        <p:spPr>
          <a:xfrm>
            <a:off x="1748333" y="4036162"/>
            <a:ext cx="2958084"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Restricted access to real data of students</a:t>
            </a:r>
            <a:endParaRPr lang="en-US" sz="1440" dirty="0"/>
          </a:p>
        </p:txBody>
      </p:sp>
      <p:sp>
        <p:nvSpPr>
          <p:cNvPr id="19" name="Text 12"/>
          <p:cNvSpPr/>
          <p:nvPr/>
        </p:nvSpPr>
        <p:spPr>
          <a:xfrm>
            <a:off x="3902659" y="1311250"/>
            <a:ext cx="2958084"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endParaRPr lang="en-US" sz="1440" dirty="0"/>
          </a:p>
        </p:txBody>
      </p:sp>
      <p:sp>
        <p:nvSpPr>
          <p:cNvPr id="20" name="Text 13"/>
          <p:cNvSpPr/>
          <p:nvPr/>
        </p:nvSpPr>
        <p:spPr>
          <a:xfrm>
            <a:off x="3902646" y="1722730"/>
            <a:ext cx="2958084" cy="54864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Limited time for qualified project outcome (100 hours)</a:t>
            </a:r>
            <a:endParaRPr lang="en-US" sz="1440" dirty="0"/>
          </a:p>
        </p:txBody>
      </p:sp>
      <p:sp>
        <p:nvSpPr>
          <p:cNvPr id="21" name="Text 14"/>
          <p:cNvSpPr/>
          <p:nvPr/>
        </p:nvSpPr>
        <p:spPr>
          <a:xfrm>
            <a:off x="5773522" y="3395167"/>
            <a:ext cx="3205889"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Technical and Learning challenges</a:t>
            </a:r>
            <a:endParaRPr lang="en-US" sz="1440" dirty="0"/>
          </a:p>
        </p:txBody>
      </p:sp>
      <p:sp>
        <p:nvSpPr>
          <p:cNvPr id="22" name="Text 15"/>
          <p:cNvSpPr/>
          <p:nvPr/>
        </p:nvSpPr>
        <p:spPr>
          <a:xfrm>
            <a:off x="5773740" y="3813048"/>
            <a:ext cx="2958084" cy="54864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Learning new platforms (Microsoft Azure, PowerBI)</a:t>
            </a:r>
            <a:endParaRPr lang="en-US" sz="1440" dirty="0"/>
          </a:p>
        </p:txBody>
      </p:sp>
      <p:sp>
        <p:nvSpPr>
          <p:cNvPr id="23" name="Text 16"/>
          <p:cNvSpPr/>
          <p:nvPr/>
        </p:nvSpPr>
        <p:spPr>
          <a:xfrm>
            <a:off x="3902659" y="1365737"/>
            <a:ext cx="2958084" cy="365760"/>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00070F"/>
                </a:solidFill>
                <a:latin typeface="Noto Sans" pitchFamily="34" charset="0"/>
                <a:ea typeface="Noto Sans" pitchFamily="34" charset="-122"/>
                <a:cs typeface="Noto Sans" pitchFamily="34" charset="-120"/>
              </a:rPr>
              <a:t>Time constraint</a:t>
            </a:r>
            <a:endParaRPr lang="en-US" sz="1440" dirty="0"/>
          </a:p>
        </p:txBody>
      </p:sp>
      <p:sp>
        <p:nvSpPr>
          <p:cNvPr id="24" name="Text 17"/>
          <p:cNvSpPr/>
          <p:nvPr/>
        </p:nvSpPr>
        <p:spPr>
          <a:xfrm>
            <a:off x="133039" y="55217"/>
            <a:ext cx="1770341"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Challenges</a:t>
            </a:r>
            <a:endParaRPr lang="en-US" sz="144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0" y="0"/>
            <a:ext cx="5486400"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Outcomes &amp; Impact</a:t>
            </a:r>
            <a:endParaRPr lang="en-US" sz="1440" dirty="0"/>
          </a:p>
        </p:txBody>
      </p:sp>
      <p:pic>
        <p:nvPicPr>
          <p:cNvPr id="3" name="Image 0" descr="preencoded.png">    </p:cNvPr>
          <p:cNvPicPr>
            <a:picLocks noChangeAspect="1"/>
          </p:cNvPicPr>
          <p:nvPr/>
        </p:nvPicPr>
        <p:blipFill>
          <a:blip r:embed="rId1"/>
          <a:stretch>
            <a:fillRect/>
          </a:stretch>
        </p:blipFill>
        <p:spPr>
          <a:xfrm>
            <a:off x="587959" y="1290574"/>
            <a:ext cx="8546897" cy="2236791"/>
          </a:xfrm>
          <a:prstGeom prst="rect">
            <a:avLst/>
          </a:prstGeom>
        </p:spPr>
      </p:pic>
      <p:sp>
        <p:nvSpPr>
          <p:cNvPr id="4" name="Shape 1"/>
          <p:cNvSpPr/>
          <p:nvPr/>
        </p:nvSpPr>
        <p:spPr>
          <a:xfrm>
            <a:off x="1222649" y="1052034"/>
            <a:ext cx="626204" cy="626204"/>
          </a:xfrm>
          <a:custGeom>
            <a:avLst/>
            <a:gdLst/>
            <a:ahLst/>
            <a:cxnLst/>
            <a:rect l="l" t="t" r="r" b="b"/>
            <a:pathLst>
              <a:path w="626204" h="626204">
                <a:moveTo>
                  <a:pt x="313102" y="0"/>
                </a:moveTo>
                <a:moveTo>
                  <a:pt x="313102" y="0"/>
                </a:moveTo>
                <a:cubicBezTo>
                  <a:pt x="485908" y="0"/>
                  <a:pt x="626204" y="140296"/>
                  <a:pt x="626204" y="313102"/>
                </a:cubicBezTo>
                <a:cubicBezTo>
                  <a:pt x="626204" y="485908"/>
                  <a:pt x="485908" y="626204"/>
                  <a:pt x="313102" y="626204"/>
                </a:cubicBezTo>
                <a:cubicBezTo>
                  <a:pt x="140296" y="626204"/>
                  <a:pt x="0" y="485908"/>
                  <a:pt x="0" y="313102"/>
                </a:cubicBezTo>
                <a:cubicBezTo>
                  <a:pt x="0" y="140296"/>
                  <a:pt x="140296" y="0"/>
                  <a:pt x="313102" y="0"/>
                </a:cubicBezTo>
                <a:close/>
              </a:path>
            </a:pathLst>
          </a:custGeom>
          <a:solidFill>
            <a:srgbClr val="2273FF"/>
          </a:solidFill>
          <a:ln/>
        </p:spPr>
      </p:sp>
      <p:sp>
        <p:nvSpPr>
          <p:cNvPr id="5" name="Text 2"/>
          <p:cNvSpPr/>
          <p:nvPr/>
        </p:nvSpPr>
        <p:spPr>
          <a:xfrm>
            <a:off x="1160154" y="1040524"/>
            <a:ext cx="751194" cy="64922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448" b="1" dirty="0">
                <a:solidFill>
                  <a:srgbClr val="FFFFFF"/>
                </a:solidFill>
                <a:latin typeface="Noto Sans" pitchFamily="34" charset="0"/>
                <a:ea typeface="Noto Sans" pitchFamily="34" charset="-122"/>
                <a:cs typeface="Noto Sans" pitchFamily="34" charset="-120"/>
              </a:rPr>
              <a:t>1</a:t>
            </a:r>
            <a:endParaRPr lang="en-US" sz="1440" dirty="0"/>
          </a:p>
        </p:txBody>
      </p:sp>
      <p:sp>
        <p:nvSpPr>
          <p:cNvPr id="6" name="Shape 3"/>
          <p:cNvSpPr/>
          <p:nvPr/>
        </p:nvSpPr>
        <p:spPr>
          <a:xfrm>
            <a:off x="4199366" y="1052034"/>
            <a:ext cx="626204" cy="626204"/>
          </a:xfrm>
          <a:custGeom>
            <a:avLst/>
            <a:gdLst/>
            <a:ahLst/>
            <a:cxnLst/>
            <a:rect l="l" t="t" r="r" b="b"/>
            <a:pathLst>
              <a:path w="626204" h="626204">
                <a:moveTo>
                  <a:pt x="313102" y="0"/>
                </a:moveTo>
                <a:moveTo>
                  <a:pt x="313102" y="0"/>
                </a:moveTo>
                <a:cubicBezTo>
                  <a:pt x="485908" y="0"/>
                  <a:pt x="626204" y="140296"/>
                  <a:pt x="626204" y="313102"/>
                </a:cubicBezTo>
                <a:cubicBezTo>
                  <a:pt x="626204" y="485908"/>
                  <a:pt x="485908" y="626204"/>
                  <a:pt x="313102" y="626204"/>
                </a:cubicBezTo>
                <a:cubicBezTo>
                  <a:pt x="140296" y="626204"/>
                  <a:pt x="0" y="485908"/>
                  <a:pt x="0" y="313102"/>
                </a:cubicBezTo>
                <a:cubicBezTo>
                  <a:pt x="0" y="140296"/>
                  <a:pt x="140296" y="0"/>
                  <a:pt x="313102" y="0"/>
                </a:cubicBezTo>
                <a:close/>
              </a:path>
            </a:pathLst>
          </a:custGeom>
          <a:solidFill>
            <a:srgbClr val="2273FF"/>
          </a:solidFill>
          <a:ln/>
        </p:spPr>
      </p:sp>
      <p:sp>
        <p:nvSpPr>
          <p:cNvPr id="7" name="Text 4"/>
          <p:cNvSpPr/>
          <p:nvPr/>
        </p:nvSpPr>
        <p:spPr>
          <a:xfrm>
            <a:off x="4136871" y="1040524"/>
            <a:ext cx="751194" cy="64922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448" b="1" dirty="0">
                <a:solidFill>
                  <a:srgbClr val="FFFFFF"/>
                </a:solidFill>
                <a:latin typeface="Noto Sans" pitchFamily="34" charset="0"/>
                <a:ea typeface="Noto Sans" pitchFamily="34" charset="-122"/>
                <a:cs typeface="Noto Sans" pitchFamily="34" charset="-120"/>
              </a:rPr>
              <a:t>2</a:t>
            </a:r>
            <a:endParaRPr lang="en-US" sz="1440" dirty="0"/>
          </a:p>
        </p:txBody>
      </p:sp>
      <p:sp>
        <p:nvSpPr>
          <p:cNvPr id="8" name="Shape 5"/>
          <p:cNvSpPr/>
          <p:nvPr/>
        </p:nvSpPr>
        <p:spPr>
          <a:xfrm>
            <a:off x="6872568" y="1052034"/>
            <a:ext cx="626204" cy="626204"/>
          </a:xfrm>
          <a:custGeom>
            <a:avLst/>
            <a:gdLst/>
            <a:ahLst/>
            <a:cxnLst/>
            <a:rect l="l" t="t" r="r" b="b"/>
            <a:pathLst>
              <a:path w="626204" h="626204">
                <a:moveTo>
                  <a:pt x="313102" y="0"/>
                </a:moveTo>
                <a:moveTo>
                  <a:pt x="313102" y="0"/>
                </a:moveTo>
                <a:cubicBezTo>
                  <a:pt x="485908" y="0"/>
                  <a:pt x="626204" y="140296"/>
                  <a:pt x="626204" y="313102"/>
                </a:cubicBezTo>
                <a:cubicBezTo>
                  <a:pt x="626204" y="485908"/>
                  <a:pt x="485908" y="626204"/>
                  <a:pt x="313102" y="626204"/>
                </a:cubicBezTo>
                <a:cubicBezTo>
                  <a:pt x="140296" y="626204"/>
                  <a:pt x="0" y="485908"/>
                  <a:pt x="0" y="313102"/>
                </a:cubicBezTo>
                <a:cubicBezTo>
                  <a:pt x="0" y="140296"/>
                  <a:pt x="140296" y="0"/>
                  <a:pt x="313102" y="0"/>
                </a:cubicBezTo>
                <a:close/>
              </a:path>
            </a:pathLst>
          </a:custGeom>
          <a:solidFill>
            <a:srgbClr val="2273FF"/>
          </a:solidFill>
          <a:ln/>
        </p:spPr>
      </p:sp>
      <p:sp>
        <p:nvSpPr>
          <p:cNvPr id="9" name="Text 6"/>
          <p:cNvSpPr/>
          <p:nvPr/>
        </p:nvSpPr>
        <p:spPr>
          <a:xfrm>
            <a:off x="6810073" y="1040524"/>
            <a:ext cx="751194" cy="64922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448" b="1" dirty="0">
                <a:solidFill>
                  <a:srgbClr val="FFFFFF"/>
                </a:solidFill>
                <a:latin typeface="Noto Sans" pitchFamily="34" charset="0"/>
                <a:ea typeface="Noto Sans" pitchFamily="34" charset="-122"/>
                <a:cs typeface="Noto Sans" pitchFamily="34" charset="-120"/>
              </a:rPr>
              <a:t>3</a:t>
            </a:r>
            <a:endParaRPr lang="en-US" sz="1440" dirty="0"/>
          </a:p>
        </p:txBody>
      </p:sp>
      <p:sp>
        <p:nvSpPr>
          <p:cNvPr id="10" name="Shape 7"/>
          <p:cNvSpPr/>
          <p:nvPr/>
        </p:nvSpPr>
        <p:spPr>
          <a:xfrm>
            <a:off x="6324070" y="3084767"/>
            <a:ext cx="626204" cy="626204"/>
          </a:xfrm>
          <a:custGeom>
            <a:avLst/>
            <a:gdLst/>
            <a:ahLst/>
            <a:cxnLst/>
            <a:rect l="l" t="t" r="r" b="b"/>
            <a:pathLst>
              <a:path w="626204" h="626204">
                <a:moveTo>
                  <a:pt x="313102" y="0"/>
                </a:moveTo>
                <a:moveTo>
                  <a:pt x="313102" y="0"/>
                </a:moveTo>
                <a:cubicBezTo>
                  <a:pt x="485908" y="0"/>
                  <a:pt x="626204" y="140296"/>
                  <a:pt x="626204" y="313102"/>
                </a:cubicBezTo>
                <a:cubicBezTo>
                  <a:pt x="626204" y="485908"/>
                  <a:pt x="485908" y="626204"/>
                  <a:pt x="313102" y="626204"/>
                </a:cubicBezTo>
                <a:cubicBezTo>
                  <a:pt x="140296" y="626204"/>
                  <a:pt x="0" y="485908"/>
                  <a:pt x="0" y="313102"/>
                </a:cubicBezTo>
                <a:cubicBezTo>
                  <a:pt x="0" y="140296"/>
                  <a:pt x="140296" y="0"/>
                  <a:pt x="313102" y="0"/>
                </a:cubicBezTo>
                <a:close/>
              </a:path>
            </a:pathLst>
          </a:custGeom>
          <a:solidFill>
            <a:srgbClr val="2273FF"/>
          </a:solidFill>
          <a:ln/>
        </p:spPr>
      </p:sp>
      <p:sp>
        <p:nvSpPr>
          <p:cNvPr id="11" name="Text 8"/>
          <p:cNvSpPr/>
          <p:nvPr/>
        </p:nvSpPr>
        <p:spPr>
          <a:xfrm>
            <a:off x="6261575" y="3073257"/>
            <a:ext cx="751194" cy="64922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448" b="1" dirty="0">
                <a:solidFill>
                  <a:srgbClr val="FFFFFF"/>
                </a:solidFill>
                <a:latin typeface="Noto Sans" pitchFamily="34" charset="0"/>
                <a:ea typeface="Noto Sans" pitchFamily="34" charset="-122"/>
                <a:cs typeface="Noto Sans" pitchFamily="34" charset="-120"/>
              </a:rPr>
              <a:t>4</a:t>
            </a:r>
            <a:endParaRPr lang="en-US" sz="1440" dirty="0"/>
          </a:p>
        </p:txBody>
      </p:sp>
      <p:sp>
        <p:nvSpPr>
          <p:cNvPr id="12" name="Shape 9"/>
          <p:cNvSpPr/>
          <p:nvPr/>
        </p:nvSpPr>
        <p:spPr>
          <a:xfrm>
            <a:off x="3611960" y="3084767"/>
            <a:ext cx="626204" cy="626204"/>
          </a:xfrm>
          <a:custGeom>
            <a:avLst/>
            <a:gdLst/>
            <a:ahLst/>
            <a:cxnLst/>
            <a:rect l="l" t="t" r="r" b="b"/>
            <a:pathLst>
              <a:path w="626204" h="626204">
                <a:moveTo>
                  <a:pt x="313102" y="0"/>
                </a:moveTo>
                <a:moveTo>
                  <a:pt x="313102" y="0"/>
                </a:moveTo>
                <a:cubicBezTo>
                  <a:pt x="485908" y="0"/>
                  <a:pt x="626204" y="140296"/>
                  <a:pt x="626204" y="313102"/>
                </a:cubicBezTo>
                <a:cubicBezTo>
                  <a:pt x="626204" y="485908"/>
                  <a:pt x="485908" y="626204"/>
                  <a:pt x="313102" y="626204"/>
                </a:cubicBezTo>
                <a:cubicBezTo>
                  <a:pt x="140296" y="626204"/>
                  <a:pt x="0" y="485908"/>
                  <a:pt x="0" y="313102"/>
                </a:cubicBezTo>
                <a:cubicBezTo>
                  <a:pt x="0" y="140296"/>
                  <a:pt x="140296" y="0"/>
                  <a:pt x="313102" y="0"/>
                </a:cubicBezTo>
                <a:close/>
              </a:path>
            </a:pathLst>
          </a:custGeom>
          <a:solidFill>
            <a:srgbClr val="2273FF"/>
          </a:solidFill>
          <a:ln/>
        </p:spPr>
      </p:sp>
      <p:sp>
        <p:nvSpPr>
          <p:cNvPr id="13" name="Text 10"/>
          <p:cNvSpPr/>
          <p:nvPr/>
        </p:nvSpPr>
        <p:spPr>
          <a:xfrm>
            <a:off x="3549465" y="3073257"/>
            <a:ext cx="751194" cy="649224"/>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448" b="1" dirty="0">
                <a:solidFill>
                  <a:srgbClr val="FFFFFF"/>
                </a:solidFill>
                <a:latin typeface="Noto Sans" pitchFamily="34" charset="0"/>
                <a:ea typeface="Noto Sans" pitchFamily="34" charset="-122"/>
                <a:cs typeface="Noto Sans" pitchFamily="34" charset="-120"/>
              </a:rPr>
              <a:t>5</a:t>
            </a:r>
            <a:endParaRPr lang="en-US" sz="1440" dirty="0"/>
          </a:p>
        </p:txBody>
      </p:sp>
      <p:sp>
        <p:nvSpPr>
          <p:cNvPr id="14" name="Shape 11"/>
          <p:cNvSpPr/>
          <p:nvPr/>
        </p:nvSpPr>
        <p:spPr>
          <a:xfrm>
            <a:off x="843828" y="3084767"/>
            <a:ext cx="626204" cy="626204"/>
          </a:xfrm>
          <a:custGeom>
            <a:avLst/>
            <a:gdLst/>
            <a:ahLst/>
            <a:cxnLst/>
            <a:rect l="l" t="t" r="r" b="b"/>
            <a:pathLst>
              <a:path w="626204" h="626204">
                <a:moveTo>
                  <a:pt x="313102" y="0"/>
                </a:moveTo>
                <a:moveTo>
                  <a:pt x="313102" y="0"/>
                </a:moveTo>
                <a:cubicBezTo>
                  <a:pt x="485908" y="0"/>
                  <a:pt x="626204" y="140296"/>
                  <a:pt x="626204" y="313102"/>
                </a:cubicBezTo>
                <a:cubicBezTo>
                  <a:pt x="626204" y="485908"/>
                  <a:pt x="485908" y="626204"/>
                  <a:pt x="313102" y="626204"/>
                </a:cubicBezTo>
                <a:cubicBezTo>
                  <a:pt x="140296" y="626204"/>
                  <a:pt x="0" y="485908"/>
                  <a:pt x="0" y="313102"/>
                </a:cubicBezTo>
                <a:cubicBezTo>
                  <a:pt x="0" y="140296"/>
                  <a:pt x="140296" y="0"/>
                  <a:pt x="313102" y="0"/>
                </a:cubicBezTo>
                <a:close/>
              </a:path>
            </a:pathLst>
          </a:custGeom>
          <a:solidFill>
            <a:srgbClr val="2273FF"/>
          </a:solidFill>
          <a:ln/>
        </p:spPr>
      </p:sp>
      <p:sp>
        <p:nvSpPr>
          <p:cNvPr id="15" name="Text 12"/>
          <p:cNvSpPr/>
          <p:nvPr/>
        </p:nvSpPr>
        <p:spPr>
          <a:xfrm>
            <a:off x="763045" y="3073257"/>
            <a:ext cx="751194" cy="649224"/>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2448" b="1" dirty="0">
                <a:solidFill>
                  <a:srgbClr val="FFFFFF"/>
                </a:solidFill>
                <a:latin typeface="Noto Sans" pitchFamily="34" charset="0"/>
                <a:ea typeface="Noto Sans" pitchFamily="34" charset="-122"/>
                <a:cs typeface="Noto Sans" pitchFamily="34" charset="-120"/>
              </a:rPr>
              <a:t>6</a:t>
            </a:r>
            <a:endParaRPr lang="en-US" sz="1440" dirty="0"/>
          </a:p>
        </p:txBody>
      </p:sp>
      <p:sp>
        <p:nvSpPr>
          <p:cNvPr id="16" name="Text 13"/>
          <p:cNvSpPr/>
          <p:nvPr/>
        </p:nvSpPr>
        <p:spPr>
          <a:xfrm>
            <a:off x="359376" y="1841332"/>
            <a:ext cx="2352751" cy="621792"/>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Logic ready to be applied to real student data</a:t>
            </a:r>
            <a:endParaRPr lang="en-US" sz="1440" dirty="0"/>
          </a:p>
        </p:txBody>
      </p:sp>
      <p:sp>
        <p:nvSpPr>
          <p:cNvPr id="17" name="Text 14"/>
          <p:cNvSpPr/>
          <p:nvPr/>
        </p:nvSpPr>
        <p:spPr>
          <a:xfrm>
            <a:off x="3336093" y="1841332"/>
            <a:ext cx="2352751" cy="841248"/>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Visual tools built to help the learning centre quickly identify at-risk students</a:t>
            </a:r>
            <a:endParaRPr lang="en-US" sz="1440" dirty="0"/>
          </a:p>
        </p:txBody>
      </p:sp>
      <p:sp>
        <p:nvSpPr>
          <p:cNvPr id="18" name="Text 15"/>
          <p:cNvSpPr/>
          <p:nvPr/>
        </p:nvSpPr>
        <p:spPr>
          <a:xfrm>
            <a:off x="6009446" y="1841332"/>
            <a:ext cx="2352447" cy="621792"/>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Process documented for reuse and improvement</a:t>
            </a:r>
            <a:endParaRPr lang="en-US" sz="1440" dirty="0"/>
          </a:p>
        </p:txBody>
      </p:sp>
      <p:sp>
        <p:nvSpPr>
          <p:cNvPr id="19" name="Text 16"/>
          <p:cNvSpPr/>
          <p:nvPr/>
        </p:nvSpPr>
        <p:spPr>
          <a:xfrm>
            <a:off x="5460797" y="3905402"/>
            <a:ext cx="2352751" cy="841248"/>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Promoted cross-tool integration, reducing manual effort for future analytics</a:t>
            </a:r>
            <a:endParaRPr lang="en-US" sz="1440" dirty="0"/>
          </a:p>
        </p:txBody>
      </p:sp>
      <p:sp>
        <p:nvSpPr>
          <p:cNvPr id="20" name="Text 17"/>
          <p:cNvSpPr/>
          <p:nvPr/>
        </p:nvSpPr>
        <p:spPr>
          <a:xfrm>
            <a:off x="2748686" y="3905402"/>
            <a:ext cx="2352751" cy="841248"/>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Set up a scalable framework for data-driven student success monitoring</a:t>
            </a:r>
            <a:endParaRPr lang="en-US" sz="1440" dirty="0"/>
          </a:p>
        </p:txBody>
      </p:sp>
      <p:sp>
        <p:nvSpPr>
          <p:cNvPr id="21" name="Text 18"/>
          <p:cNvSpPr/>
          <p:nvPr/>
        </p:nvSpPr>
        <p:spPr>
          <a:xfrm>
            <a:off x="39336" y="3905402"/>
            <a:ext cx="2352751" cy="621792"/>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Created a foundation for evidence-based intervention strategies</a:t>
            </a:r>
            <a:endParaRPr lang="en-US" sz="144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0" y="2199606"/>
            <a:ext cx="4176875" cy="539496"/>
          </a:xfrm>
          <a:prstGeom prst="rect">
            <a:avLst/>
          </a:prstGeom>
          <a:noFill/>
          <a:ln/>
        </p:spPr>
        <p:txBody>
          <a:bodyPr wrap="square" lIns="95250" tIns="95250" rIns="95250" bIns="95250" rtlCol="0" anchor="ctr"/>
          <a:lstStyle/>
          <a:p>
            <a:pPr indent="0" marL="0">
              <a:lnSpc>
                <a:spcPct val="100000"/>
              </a:lnSpc>
              <a:spcBef>
                <a:spcPts val="375"/>
              </a:spcBef>
              <a:buNone/>
            </a:pPr>
            <a:r>
              <a:rPr lang="en-US" sz="2304" b="1" dirty="0">
                <a:solidFill>
                  <a:srgbClr val="00070F"/>
                </a:solidFill>
                <a:latin typeface="Noto Sans" pitchFamily="34" charset="0"/>
                <a:ea typeface="Noto Sans" pitchFamily="34" charset="-122"/>
                <a:cs typeface="Noto Sans" pitchFamily="34" charset="-120"/>
              </a:rPr>
              <a:t>Future Scope</a:t>
            </a:r>
            <a:endParaRPr lang="en-US" sz="1440" dirty="0"/>
          </a:p>
        </p:txBody>
      </p:sp>
      <p:sp>
        <p:nvSpPr>
          <p:cNvPr id="3" name="Text 1"/>
          <p:cNvSpPr/>
          <p:nvPr/>
        </p:nvSpPr>
        <p:spPr>
          <a:xfrm>
            <a:off x="2393670" y="1719546"/>
            <a:ext cx="1723908" cy="14996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6912" b="1" dirty="0">
                <a:solidFill>
                  <a:srgbClr val="FFFFFF"/>
                </a:solidFill>
                <a:latin typeface="Noto Sans" pitchFamily="34" charset="0"/>
                <a:ea typeface="Noto Sans" pitchFamily="34" charset="-122"/>
                <a:cs typeface="Noto Sans" pitchFamily="34" charset="-120"/>
              </a:rPr>
              <a:t>07</a:t>
            </a:r>
            <a:endParaRPr lang="en-US" sz="144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97227" y="143501"/>
            <a:ext cx="8416693"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Future Work</a:t>
            </a:r>
            <a:endParaRPr lang="en-US" sz="1440" dirty="0"/>
          </a:p>
        </p:txBody>
      </p:sp>
      <p:pic>
        <p:nvPicPr>
          <p:cNvPr id="3" name="Image 0" descr="preencoded.png">    </p:cNvPr>
          <p:cNvPicPr>
            <a:picLocks noChangeAspect="1"/>
          </p:cNvPicPr>
          <p:nvPr/>
        </p:nvPicPr>
        <p:blipFill>
          <a:blip r:embed="rId2"/>
          <a:stretch>
            <a:fillRect/>
          </a:stretch>
        </p:blipFill>
        <p:spPr>
          <a:xfrm>
            <a:off x="3626790" y="3068291"/>
            <a:ext cx="941142" cy="588214"/>
          </a:xfrm>
          <a:prstGeom prst="rect">
            <a:avLst/>
          </a:prstGeom>
        </p:spPr>
      </p:pic>
      <p:sp>
        <p:nvSpPr>
          <p:cNvPr id="4" name="Shape 1"/>
          <p:cNvSpPr/>
          <p:nvPr/>
        </p:nvSpPr>
        <p:spPr>
          <a:xfrm>
            <a:off x="4500745" y="3569818"/>
            <a:ext cx="0" cy="1573618"/>
          </a:xfrm>
          <a:custGeom>
            <a:avLst/>
            <a:gdLst/>
            <a:ahLst/>
            <a:cxnLst/>
            <a:rect l="l" t="t" r="r" b="b"/>
            <a:pathLst>
              <a:path w="0" h="1573618">
                <a:moveTo>
                  <a:pt x="0" y="0"/>
                </a:moveTo>
                <a:moveTo>
                  <a:pt x="0" y="0"/>
                </a:moveTo>
                <a:lnTo>
                  <a:pt x="0" y="1573618"/>
                </a:lnTo>
              </a:path>
            </a:pathLst>
          </a:custGeom>
          <a:noFill/>
          <a:ln w="85725">
            <a:solidFill>
              <a:srgbClr val="1DA6FF"/>
            </a:solidFill>
            <a:prstDash val="solid"/>
            <a:headEnd type="none"/>
            <a:tailEnd type="none"/>
          </a:ln>
        </p:spPr>
      </p:sp>
      <p:pic>
        <p:nvPicPr>
          <p:cNvPr id="5" name="Image 1" descr="preencoded.png">    </p:cNvPr>
          <p:cNvPicPr>
            <a:picLocks noChangeAspect="1"/>
          </p:cNvPicPr>
          <p:nvPr/>
        </p:nvPicPr>
        <p:blipFill>
          <a:blip r:embed="rId3"/>
          <a:stretch>
            <a:fillRect/>
          </a:stretch>
        </p:blipFill>
        <p:spPr>
          <a:xfrm>
            <a:off x="3620908" y="3028123"/>
            <a:ext cx="941142" cy="588214"/>
          </a:xfrm>
          <a:prstGeom prst="rect">
            <a:avLst/>
          </a:prstGeom>
        </p:spPr>
      </p:pic>
      <p:pic>
        <p:nvPicPr>
          <p:cNvPr id="6" name="Image 2" descr="preencoded.png">    </p:cNvPr>
          <p:cNvPicPr>
            <a:picLocks noChangeAspect="1"/>
          </p:cNvPicPr>
          <p:nvPr/>
        </p:nvPicPr>
        <p:blipFill>
          <a:blip r:embed="rId4"/>
          <a:stretch>
            <a:fillRect/>
          </a:stretch>
        </p:blipFill>
        <p:spPr>
          <a:xfrm>
            <a:off x="3709836" y="1948840"/>
            <a:ext cx="941142" cy="588214"/>
          </a:xfrm>
          <a:prstGeom prst="rect">
            <a:avLst/>
          </a:prstGeom>
        </p:spPr>
      </p:pic>
      <p:sp>
        <p:nvSpPr>
          <p:cNvPr id="7" name="Shape 2"/>
          <p:cNvSpPr/>
          <p:nvPr/>
        </p:nvSpPr>
        <p:spPr>
          <a:xfrm>
            <a:off x="4566992" y="2456192"/>
            <a:ext cx="0" cy="2687243"/>
          </a:xfrm>
          <a:custGeom>
            <a:avLst/>
            <a:gdLst/>
            <a:ahLst/>
            <a:cxnLst/>
            <a:rect l="l" t="t" r="r" b="b"/>
            <a:pathLst>
              <a:path w="0" h="2687243">
                <a:moveTo>
                  <a:pt x="0" y="0"/>
                </a:moveTo>
                <a:moveTo>
                  <a:pt x="0" y="0"/>
                </a:moveTo>
                <a:lnTo>
                  <a:pt x="0" y="2687243"/>
                </a:lnTo>
              </a:path>
            </a:pathLst>
          </a:custGeom>
          <a:noFill/>
          <a:ln w="85725">
            <a:solidFill>
              <a:srgbClr val="1DA6FF"/>
            </a:solidFill>
            <a:prstDash val="solid"/>
            <a:headEnd type="none"/>
            <a:tailEnd type="none"/>
          </a:ln>
        </p:spPr>
      </p:sp>
      <p:pic>
        <p:nvPicPr>
          <p:cNvPr id="8" name="Image 3" descr="preencoded.png">    </p:cNvPr>
          <p:cNvPicPr>
            <a:picLocks noChangeAspect="1"/>
          </p:cNvPicPr>
          <p:nvPr/>
        </p:nvPicPr>
        <p:blipFill>
          <a:blip r:embed="rId5"/>
          <a:stretch>
            <a:fillRect/>
          </a:stretch>
        </p:blipFill>
        <p:spPr>
          <a:xfrm>
            <a:off x="3703954" y="1908672"/>
            <a:ext cx="941142" cy="588214"/>
          </a:xfrm>
          <a:prstGeom prst="rect">
            <a:avLst/>
          </a:prstGeom>
        </p:spPr>
      </p:pic>
      <p:pic>
        <p:nvPicPr>
          <p:cNvPr id="9" name="Image 4" descr="preencoded.png">    </p:cNvPr>
          <p:cNvPicPr>
            <a:picLocks noChangeAspect="1"/>
          </p:cNvPicPr>
          <p:nvPr/>
        </p:nvPicPr>
        <p:blipFill>
          <a:blip r:embed="rId6"/>
          <a:stretch>
            <a:fillRect/>
          </a:stretch>
        </p:blipFill>
        <p:spPr>
          <a:xfrm flipH="1">
            <a:off x="4647248" y="2460904"/>
            <a:ext cx="941142" cy="588214"/>
          </a:xfrm>
          <a:prstGeom prst="rect">
            <a:avLst/>
          </a:prstGeom>
        </p:spPr>
      </p:pic>
      <p:sp>
        <p:nvSpPr>
          <p:cNvPr id="10" name="Shape 3"/>
          <p:cNvSpPr/>
          <p:nvPr/>
        </p:nvSpPr>
        <p:spPr>
          <a:xfrm>
            <a:off x="4701528" y="2955289"/>
            <a:ext cx="0" cy="2188146"/>
          </a:xfrm>
          <a:custGeom>
            <a:avLst/>
            <a:gdLst/>
            <a:ahLst/>
            <a:cxnLst/>
            <a:rect l="l" t="t" r="r" b="b"/>
            <a:pathLst>
              <a:path w="0" h="2188146">
                <a:moveTo>
                  <a:pt x="0" y="0"/>
                </a:moveTo>
                <a:moveTo>
                  <a:pt x="0" y="0"/>
                </a:moveTo>
                <a:lnTo>
                  <a:pt x="0" y="2188146"/>
                </a:lnTo>
              </a:path>
            </a:pathLst>
          </a:custGeom>
          <a:noFill/>
          <a:ln w="85725">
            <a:solidFill>
              <a:srgbClr val="2273FF"/>
            </a:solidFill>
            <a:prstDash val="solid"/>
            <a:headEnd type="none"/>
            <a:tailEnd type="none"/>
          </a:ln>
        </p:spPr>
      </p:sp>
      <p:pic>
        <p:nvPicPr>
          <p:cNvPr id="11" name="Image 5" descr="preencoded.png">    </p:cNvPr>
          <p:cNvPicPr>
            <a:picLocks noChangeAspect="1"/>
          </p:cNvPicPr>
          <p:nvPr/>
        </p:nvPicPr>
        <p:blipFill>
          <a:blip r:embed="rId7"/>
          <a:stretch>
            <a:fillRect/>
          </a:stretch>
        </p:blipFill>
        <p:spPr>
          <a:xfrm flipH="1">
            <a:off x="4641366" y="2420736"/>
            <a:ext cx="941142" cy="588214"/>
          </a:xfrm>
          <a:prstGeom prst="rect">
            <a:avLst/>
          </a:prstGeom>
        </p:spPr>
      </p:pic>
      <p:pic>
        <p:nvPicPr>
          <p:cNvPr id="12" name="Image 6" descr="preencoded.png">    </p:cNvPr>
          <p:cNvPicPr>
            <a:picLocks noChangeAspect="1"/>
          </p:cNvPicPr>
          <p:nvPr/>
        </p:nvPicPr>
        <p:blipFill>
          <a:blip r:embed="rId8"/>
          <a:stretch>
            <a:fillRect/>
          </a:stretch>
        </p:blipFill>
        <p:spPr>
          <a:xfrm flipH="1">
            <a:off x="4576136" y="1296163"/>
            <a:ext cx="941142" cy="588214"/>
          </a:xfrm>
          <a:prstGeom prst="rect">
            <a:avLst/>
          </a:prstGeom>
        </p:spPr>
      </p:pic>
      <p:sp>
        <p:nvSpPr>
          <p:cNvPr id="13" name="Shape 4"/>
          <p:cNvSpPr/>
          <p:nvPr/>
        </p:nvSpPr>
        <p:spPr>
          <a:xfrm>
            <a:off x="4630416" y="1789803"/>
            <a:ext cx="0" cy="3353632"/>
          </a:xfrm>
          <a:custGeom>
            <a:avLst/>
            <a:gdLst/>
            <a:ahLst/>
            <a:cxnLst/>
            <a:rect l="l" t="t" r="r" b="b"/>
            <a:pathLst>
              <a:path w="0" h="3353632">
                <a:moveTo>
                  <a:pt x="0" y="0"/>
                </a:moveTo>
                <a:moveTo>
                  <a:pt x="0" y="0"/>
                </a:moveTo>
                <a:lnTo>
                  <a:pt x="0" y="3353632"/>
                </a:lnTo>
              </a:path>
            </a:pathLst>
          </a:custGeom>
          <a:noFill/>
          <a:ln w="85725">
            <a:solidFill>
              <a:srgbClr val="2273FF"/>
            </a:solidFill>
            <a:prstDash val="solid"/>
            <a:headEnd type="none"/>
            <a:tailEnd type="none"/>
          </a:ln>
        </p:spPr>
      </p:sp>
      <p:pic>
        <p:nvPicPr>
          <p:cNvPr id="14" name="Image 7" descr="preencoded.png">    </p:cNvPr>
          <p:cNvPicPr>
            <a:picLocks noChangeAspect="1"/>
          </p:cNvPicPr>
          <p:nvPr/>
        </p:nvPicPr>
        <p:blipFill>
          <a:blip r:embed="rId9"/>
          <a:stretch>
            <a:fillRect/>
          </a:stretch>
        </p:blipFill>
        <p:spPr>
          <a:xfrm flipH="1">
            <a:off x="4570254" y="1255995"/>
            <a:ext cx="941142" cy="588214"/>
          </a:xfrm>
          <a:prstGeom prst="rect">
            <a:avLst/>
          </a:prstGeom>
        </p:spPr>
      </p:pic>
      <p:sp>
        <p:nvSpPr>
          <p:cNvPr id="15" name="Text 5"/>
          <p:cNvSpPr/>
          <p:nvPr/>
        </p:nvSpPr>
        <p:spPr>
          <a:xfrm>
            <a:off x="4722374" y="1287019"/>
            <a:ext cx="536830" cy="539496"/>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872" b="1" dirty="0">
                <a:solidFill>
                  <a:srgbClr val="FFFFFF"/>
                </a:solidFill>
                <a:latin typeface="Noto Sans" pitchFamily="34" charset="0"/>
                <a:ea typeface="Noto Sans" pitchFamily="34" charset="-122"/>
                <a:cs typeface="Noto Sans" pitchFamily="34" charset="-120"/>
              </a:rPr>
              <a:t>01</a:t>
            </a:r>
            <a:endParaRPr lang="en-US" sz="1440" dirty="0"/>
          </a:p>
        </p:txBody>
      </p:sp>
      <p:sp>
        <p:nvSpPr>
          <p:cNvPr id="16" name="Text 6"/>
          <p:cNvSpPr/>
          <p:nvPr/>
        </p:nvSpPr>
        <p:spPr>
          <a:xfrm>
            <a:off x="3936483" y="1954392"/>
            <a:ext cx="536830" cy="539496"/>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872" b="1" dirty="0">
                <a:solidFill>
                  <a:srgbClr val="FFFFFF"/>
                </a:solidFill>
                <a:latin typeface="Noto Sans" pitchFamily="34" charset="0"/>
                <a:ea typeface="Noto Sans" pitchFamily="34" charset="-122"/>
                <a:cs typeface="Noto Sans" pitchFamily="34" charset="-120"/>
              </a:rPr>
              <a:t>02</a:t>
            </a:r>
            <a:endParaRPr lang="en-US" sz="1440" dirty="0"/>
          </a:p>
        </p:txBody>
      </p:sp>
      <p:sp>
        <p:nvSpPr>
          <p:cNvPr id="17" name="Text 7"/>
          <p:cNvSpPr/>
          <p:nvPr/>
        </p:nvSpPr>
        <p:spPr>
          <a:xfrm>
            <a:off x="4837319" y="2457312"/>
            <a:ext cx="536830" cy="539496"/>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872" b="1" dirty="0">
                <a:solidFill>
                  <a:srgbClr val="FFFFFF"/>
                </a:solidFill>
                <a:latin typeface="Noto Sans" pitchFamily="34" charset="0"/>
                <a:ea typeface="Noto Sans" pitchFamily="34" charset="-122"/>
                <a:cs typeface="Noto Sans" pitchFamily="34" charset="-120"/>
              </a:rPr>
              <a:t>03</a:t>
            </a:r>
            <a:endParaRPr lang="en-US" sz="1440" dirty="0"/>
          </a:p>
        </p:txBody>
      </p:sp>
      <p:sp>
        <p:nvSpPr>
          <p:cNvPr id="18" name="Text 8"/>
          <p:cNvSpPr/>
          <p:nvPr/>
        </p:nvSpPr>
        <p:spPr>
          <a:xfrm>
            <a:off x="3839907" y="3055555"/>
            <a:ext cx="536830" cy="539496"/>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1872" b="1" dirty="0">
                <a:solidFill>
                  <a:srgbClr val="FFFFFF"/>
                </a:solidFill>
                <a:latin typeface="Noto Sans" pitchFamily="34" charset="0"/>
                <a:ea typeface="Noto Sans" pitchFamily="34" charset="-122"/>
                <a:cs typeface="Noto Sans" pitchFamily="34" charset="-120"/>
              </a:rPr>
              <a:t>04</a:t>
            </a:r>
            <a:endParaRPr lang="en-US" sz="1440" dirty="0"/>
          </a:p>
        </p:txBody>
      </p:sp>
      <p:sp>
        <p:nvSpPr>
          <p:cNvPr id="19" name="Shape 9"/>
          <p:cNvSpPr/>
          <p:nvPr/>
        </p:nvSpPr>
        <p:spPr>
          <a:xfrm>
            <a:off x="5422711" y="1302270"/>
            <a:ext cx="349646" cy="0"/>
          </a:xfrm>
          <a:custGeom>
            <a:avLst/>
            <a:gdLst/>
            <a:ahLst/>
            <a:cxnLst/>
            <a:rect l="l" t="t" r="r" b="b"/>
            <a:pathLst>
              <a:path w="349646" h="0">
                <a:moveTo>
                  <a:pt x="0" y="0"/>
                </a:moveTo>
                <a:moveTo>
                  <a:pt x="0" y="0"/>
                </a:moveTo>
                <a:lnTo>
                  <a:pt x="349646" y="0"/>
                </a:lnTo>
              </a:path>
            </a:pathLst>
          </a:custGeom>
          <a:noFill/>
          <a:ln w="9525">
            <a:solidFill>
              <a:srgbClr val="2273FF"/>
            </a:solidFill>
            <a:prstDash val="dash"/>
            <a:headEnd type="none"/>
            <a:tailEnd type="arrow"/>
          </a:ln>
        </p:spPr>
      </p:sp>
      <p:sp>
        <p:nvSpPr>
          <p:cNvPr id="20" name="Shape 10"/>
          <p:cNvSpPr/>
          <p:nvPr/>
        </p:nvSpPr>
        <p:spPr>
          <a:xfrm>
            <a:off x="5526422" y="2460310"/>
            <a:ext cx="349646" cy="0"/>
          </a:xfrm>
          <a:custGeom>
            <a:avLst/>
            <a:gdLst/>
            <a:ahLst/>
            <a:cxnLst/>
            <a:rect l="l" t="t" r="r" b="b"/>
            <a:pathLst>
              <a:path w="349646" h="0">
                <a:moveTo>
                  <a:pt x="0" y="0"/>
                </a:moveTo>
                <a:moveTo>
                  <a:pt x="0" y="0"/>
                </a:moveTo>
                <a:lnTo>
                  <a:pt x="349646" y="0"/>
                </a:lnTo>
              </a:path>
            </a:pathLst>
          </a:custGeom>
          <a:noFill/>
          <a:ln w="9525">
            <a:solidFill>
              <a:srgbClr val="2273FF"/>
            </a:solidFill>
            <a:prstDash val="dash"/>
            <a:headEnd type="none"/>
            <a:tailEnd type="arrow"/>
          </a:ln>
        </p:spPr>
      </p:sp>
      <p:sp>
        <p:nvSpPr>
          <p:cNvPr id="21" name="Shape 11"/>
          <p:cNvSpPr/>
          <p:nvPr/>
        </p:nvSpPr>
        <p:spPr>
          <a:xfrm>
            <a:off x="3433679" y="1948840"/>
            <a:ext cx="349646" cy="0"/>
          </a:xfrm>
          <a:custGeom>
            <a:avLst/>
            <a:gdLst/>
            <a:ahLst/>
            <a:cxnLst/>
            <a:rect l="l" t="t" r="r" b="b"/>
            <a:pathLst>
              <a:path w="349646" h="0">
                <a:moveTo>
                  <a:pt x="0" y="0"/>
                </a:moveTo>
                <a:moveTo>
                  <a:pt x="0" y="0"/>
                </a:moveTo>
                <a:lnTo>
                  <a:pt x="349646" y="0"/>
                </a:lnTo>
              </a:path>
            </a:pathLst>
          </a:custGeom>
          <a:noFill/>
          <a:ln w="9525">
            <a:solidFill>
              <a:srgbClr val="1DA6FF"/>
            </a:solidFill>
            <a:prstDash val="dash"/>
            <a:headEnd type="arrow"/>
            <a:tailEnd type="none"/>
          </a:ln>
        </p:spPr>
      </p:sp>
      <p:sp>
        <p:nvSpPr>
          <p:cNvPr id="22" name="Shape 12"/>
          <p:cNvSpPr/>
          <p:nvPr/>
        </p:nvSpPr>
        <p:spPr>
          <a:xfrm>
            <a:off x="3345871" y="3077435"/>
            <a:ext cx="349646" cy="0"/>
          </a:xfrm>
          <a:custGeom>
            <a:avLst/>
            <a:gdLst/>
            <a:ahLst/>
            <a:cxnLst/>
            <a:rect l="l" t="t" r="r" b="b"/>
            <a:pathLst>
              <a:path w="349646" h="0">
                <a:moveTo>
                  <a:pt x="0" y="0"/>
                </a:moveTo>
                <a:moveTo>
                  <a:pt x="0" y="0"/>
                </a:moveTo>
                <a:lnTo>
                  <a:pt x="349646" y="0"/>
                </a:lnTo>
              </a:path>
            </a:pathLst>
          </a:custGeom>
          <a:noFill/>
          <a:ln w="9525">
            <a:solidFill>
              <a:srgbClr val="1DA6FF"/>
            </a:solidFill>
            <a:prstDash val="dash"/>
            <a:headEnd type="arrow"/>
            <a:tailEnd type="none"/>
          </a:ln>
        </p:spPr>
      </p:sp>
      <p:sp>
        <p:nvSpPr>
          <p:cNvPr id="23" name="Text 13"/>
          <p:cNvSpPr/>
          <p:nvPr/>
        </p:nvSpPr>
        <p:spPr>
          <a:xfrm>
            <a:off x="338297" y="1048839"/>
            <a:ext cx="3017520" cy="393192"/>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Integrate Real Data</a:t>
            </a:r>
            <a:endParaRPr lang="en-US" sz="1440" dirty="0"/>
          </a:p>
        </p:txBody>
      </p:sp>
      <p:sp>
        <p:nvSpPr>
          <p:cNvPr id="24" name="Text 14"/>
          <p:cNvSpPr/>
          <p:nvPr/>
        </p:nvSpPr>
        <p:spPr>
          <a:xfrm>
            <a:off x="384017" y="1443860"/>
            <a:ext cx="2971800" cy="603504"/>
          </a:xfrm>
          <a:prstGeom prst="rect">
            <a:avLst/>
          </a:prstGeom>
          <a:noFill/>
          <a:ln/>
        </p:spPr>
        <p:txBody>
          <a:bodyPr wrap="square" lIns="95250" tIns="95250" rIns="95250" bIns="95250" rtlCol="0" anchor="t">
            <a:spAutoFit/>
          </a:bodyPr>
          <a:lstStyle/>
          <a:p>
            <a:pPr algn="r" indent="0" marL="0">
              <a:lnSpc>
                <a:spcPct val="100000"/>
              </a:lnSpc>
              <a:buNone/>
            </a:pPr>
            <a:r>
              <a:rPr lang="en-US" sz="1008" dirty="0">
                <a:solidFill>
                  <a:srgbClr val="00070F"/>
                </a:solidFill>
                <a:latin typeface="Noto Sans" pitchFamily="34" charset="0"/>
                <a:ea typeface="Noto Sans" pitchFamily="34" charset="-122"/>
                <a:cs typeface="Noto Sans" pitchFamily="34" charset="-120"/>
              </a:rPr>
              <a:t>Integrate real student performance data (deidentified)  once access is granted</a:t>
            </a:r>
            <a:endParaRPr lang="en-US" sz="1440" dirty="0"/>
          </a:p>
        </p:txBody>
      </p:sp>
      <p:sp>
        <p:nvSpPr>
          <p:cNvPr id="25" name="Text 15"/>
          <p:cNvSpPr/>
          <p:nvPr/>
        </p:nvSpPr>
        <p:spPr>
          <a:xfrm>
            <a:off x="5858749" y="783652"/>
            <a:ext cx="3017520"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Automate Data Pipelines</a:t>
            </a:r>
            <a:endParaRPr lang="en-US" sz="1440" dirty="0"/>
          </a:p>
        </p:txBody>
      </p:sp>
      <p:sp>
        <p:nvSpPr>
          <p:cNvPr id="26" name="Text 16"/>
          <p:cNvSpPr/>
          <p:nvPr/>
        </p:nvSpPr>
        <p:spPr>
          <a:xfrm>
            <a:off x="5858749" y="1178651"/>
            <a:ext cx="2971800"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Automate periodic data updates and risk flagging through Azure pipelines</a:t>
            </a:r>
            <a:pPr indent="0" marL="0">
              <a:lnSpc>
                <a:spcPct val="100000"/>
              </a:lnSpc>
              <a:spcBef>
                <a:spcPts val="375"/>
              </a:spcBef>
              <a:buNone/>
            </a:pPr>
            <a:endParaRPr lang="en-US" sz="1440" dirty="0"/>
          </a:p>
        </p:txBody>
      </p:sp>
      <p:sp>
        <p:nvSpPr>
          <p:cNvPr id="27" name="Text 17"/>
          <p:cNvSpPr/>
          <p:nvPr/>
        </p:nvSpPr>
        <p:spPr>
          <a:xfrm>
            <a:off x="338297" y="2832833"/>
            <a:ext cx="3017520" cy="393192"/>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Build Predictive Models</a:t>
            </a:r>
            <a:endParaRPr lang="en-US" sz="1440" dirty="0"/>
          </a:p>
        </p:txBody>
      </p:sp>
      <p:sp>
        <p:nvSpPr>
          <p:cNvPr id="28" name="Text 18"/>
          <p:cNvSpPr/>
          <p:nvPr/>
        </p:nvSpPr>
        <p:spPr>
          <a:xfrm>
            <a:off x="384017" y="3202251"/>
            <a:ext cx="2971800" cy="813816"/>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Build predictive models using real data with the Retention column to forecast likelihood of student withdrawal or continuation</a:t>
            </a:r>
            <a:pPr algn="r" indent="0" marL="0">
              <a:lnSpc>
                <a:spcPct val="100000"/>
              </a:lnSpc>
              <a:spcBef>
                <a:spcPts val="375"/>
              </a:spcBef>
              <a:buNone/>
            </a:pPr>
            <a:endParaRPr lang="en-US" sz="1440" dirty="0"/>
          </a:p>
        </p:txBody>
      </p:sp>
      <p:sp>
        <p:nvSpPr>
          <p:cNvPr id="29" name="Text 19"/>
          <p:cNvSpPr/>
          <p:nvPr/>
        </p:nvSpPr>
        <p:spPr>
          <a:xfrm>
            <a:off x="5943231" y="2252647"/>
            <a:ext cx="3017520"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Embed Dashboards</a:t>
            </a:r>
            <a:endParaRPr lang="en-US" sz="1440" dirty="0"/>
          </a:p>
        </p:txBody>
      </p:sp>
      <p:sp>
        <p:nvSpPr>
          <p:cNvPr id="30" name="Text 20"/>
          <p:cNvSpPr/>
          <p:nvPr/>
        </p:nvSpPr>
        <p:spPr>
          <a:xfrm>
            <a:off x="5943231" y="2622064"/>
            <a:ext cx="2971800"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Embed dashboards directly into learning centre systems for real-time use</a:t>
            </a:r>
            <a:pPr indent="0" marL="0">
              <a:lnSpc>
                <a:spcPct val="100000"/>
              </a:lnSpc>
              <a:spcBef>
                <a:spcPts val="375"/>
              </a:spcBef>
              <a:buNone/>
            </a:pPr>
            <a:endParaRPr lang="en-US" sz="144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0" y="2199606"/>
            <a:ext cx="4176875" cy="539496"/>
          </a:xfrm>
          <a:prstGeom prst="rect">
            <a:avLst/>
          </a:prstGeom>
          <a:noFill/>
          <a:ln/>
        </p:spPr>
        <p:txBody>
          <a:bodyPr wrap="square" lIns="95250" tIns="95250" rIns="95250" bIns="95250" rtlCol="0" anchor="ctr"/>
          <a:lstStyle/>
          <a:p>
            <a:pPr indent="0" marL="0">
              <a:lnSpc>
                <a:spcPct val="100000"/>
              </a:lnSpc>
              <a:spcBef>
                <a:spcPts val="375"/>
              </a:spcBef>
              <a:buNone/>
            </a:pPr>
            <a:r>
              <a:rPr lang="en-US" sz="2304" b="1" dirty="0">
                <a:solidFill>
                  <a:srgbClr val="00070F"/>
                </a:solidFill>
                <a:latin typeface="Noto Sans" pitchFamily="34" charset="0"/>
                <a:ea typeface="Noto Sans" pitchFamily="34" charset="-122"/>
                <a:cs typeface="Noto Sans" pitchFamily="34" charset="-120"/>
              </a:rPr>
              <a:t>Demo &amp; Closing</a:t>
            </a:r>
            <a:endParaRPr lang="en-US" sz="1440" dirty="0"/>
          </a:p>
        </p:txBody>
      </p:sp>
      <p:sp>
        <p:nvSpPr>
          <p:cNvPr id="3" name="Text 1"/>
          <p:cNvSpPr/>
          <p:nvPr/>
        </p:nvSpPr>
        <p:spPr>
          <a:xfrm>
            <a:off x="2393670" y="1719546"/>
            <a:ext cx="1723908" cy="14996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6912" b="1" dirty="0">
                <a:solidFill>
                  <a:srgbClr val="FFFFFF"/>
                </a:solidFill>
                <a:latin typeface="Noto Sans" pitchFamily="34" charset="0"/>
                <a:ea typeface="Noto Sans" pitchFamily="34" charset="-122"/>
                <a:cs typeface="Noto Sans" pitchFamily="34" charset="-120"/>
              </a:rPr>
              <a:t>08</a:t>
            </a:r>
            <a:endParaRPr lang="en-US" sz="144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781972" y="1101729"/>
            <a:ext cx="0" cy="2658249"/>
          </a:xfrm>
          <a:custGeom>
            <a:avLst/>
            <a:gdLst/>
            <a:ahLst/>
            <a:cxnLst/>
            <a:rect l="l" t="t" r="r" b="b"/>
            <a:pathLst>
              <a:path w="0" h="2658249">
                <a:moveTo>
                  <a:pt x="0" y="2658249"/>
                </a:moveTo>
                <a:moveTo>
                  <a:pt x="0" y="2658249"/>
                </a:moveTo>
                <a:lnTo>
                  <a:pt x="0" y="0"/>
                </a:lnTo>
              </a:path>
            </a:pathLst>
          </a:custGeom>
          <a:noFill/>
          <a:ln w="20133">
            <a:solidFill>
              <a:srgbClr val="00070F">
                <a:alpha val="41961"/>
              </a:srgbClr>
            </a:solidFill>
            <a:prstDash val="dash"/>
            <a:headEnd type="none"/>
            <a:tailEnd type="arrow"/>
          </a:ln>
        </p:spPr>
      </p:sp>
      <p:sp>
        <p:nvSpPr>
          <p:cNvPr id="3" name="Shape 1"/>
          <p:cNvSpPr/>
          <p:nvPr/>
        </p:nvSpPr>
        <p:spPr>
          <a:xfrm>
            <a:off x="772308" y="3902925"/>
            <a:ext cx="3089818" cy="0"/>
          </a:xfrm>
          <a:custGeom>
            <a:avLst/>
            <a:gdLst/>
            <a:ahLst/>
            <a:cxnLst/>
            <a:rect l="l" t="t" r="r" b="b"/>
            <a:pathLst>
              <a:path w="3089818" h="0">
                <a:moveTo>
                  <a:pt x="0" y="0"/>
                </a:moveTo>
                <a:moveTo>
                  <a:pt x="0" y="0"/>
                </a:moveTo>
                <a:lnTo>
                  <a:pt x="3089818" y="0"/>
                </a:lnTo>
              </a:path>
            </a:pathLst>
          </a:custGeom>
          <a:noFill/>
          <a:ln w="20133">
            <a:solidFill>
              <a:srgbClr val="000000">
                <a:alpha val="41961"/>
              </a:srgbClr>
            </a:solidFill>
            <a:prstDash val="dash"/>
            <a:headEnd type="none"/>
            <a:tailEnd type="arrow"/>
          </a:ln>
        </p:spPr>
      </p:sp>
      <p:graphicFrame>
        <p:nvGraphicFramePr>
          <p:cNvPr id="4" name="Chart 0" descr=""/>
          <p:cNvGraphicFramePr/>
          <p:nvPr/>
        </p:nvGraphicFramePr>
        <p:xfrm>
          <a:off x="506637" y="1334144"/>
          <a:ext cx="4330148" cy="2747504"/>
        </p:xfrm>
        <a:graphic xmlns:a="http://schemas.openxmlformats.org/drawingml/2006/main">
          <a:graphicData uri="http://schemas.openxmlformats.org/drawingml/2006/chart">
            <c:chart xmlns:c="http://schemas.openxmlformats.org/drawingml/2006/chart" r:id="rId1"/>
          </a:graphicData>
        </a:graphic>
      </p:graphicFrame>
      <p:sp>
        <p:nvSpPr>
          <p:cNvPr id="5" name="Text 2"/>
          <p:cNvSpPr/>
          <p:nvPr/>
        </p:nvSpPr>
        <p:spPr>
          <a:xfrm>
            <a:off x="228600" y="3408349"/>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1</a:t>
            </a:r>
            <a:endParaRPr lang="en-US" sz="1440" dirty="0"/>
          </a:p>
        </p:txBody>
      </p:sp>
      <p:sp>
        <p:nvSpPr>
          <p:cNvPr id="6" name="Text 3"/>
          <p:cNvSpPr/>
          <p:nvPr/>
        </p:nvSpPr>
        <p:spPr>
          <a:xfrm>
            <a:off x="228600" y="2834964"/>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2</a:t>
            </a:r>
            <a:endParaRPr lang="en-US" sz="1440" dirty="0"/>
          </a:p>
        </p:txBody>
      </p:sp>
      <p:sp>
        <p:nvSpPr>
          <p:cNvPr id="7" name="Text 4"/>
          <p:cNvSpPr/>
          <p:nvPr/>
        </p:nvSpPr>
        <p:spPr>
          <a:xfrm>
            <a:off x="228600" y="2261579"/>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3</a:t>
            </a:r>
            <a:endParaRPr lang="en-US" sz="1440" dirty="0"/>
          </a:p>
        </p:txBody>
      </p:sp>
      <p:sp>
        <p:nvSpPr>
          <p:cNvPr id="8" name="Text 5"/>
          <p:cNvSpPr/>
          <p:nvPr/>
        </p:nvSpPr>
        <p:spPr>
          <a:xfrm>
            <a:off x="228600" y="1688194"/>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4</a:t>
            </a:r>
            <a:endParaRPr lang="en-US" sz="1440" dirty="0"/>
          </a:p>
        </p:txBody>
      </p:sp>
      <p:sp>
        <p:nvSpPr>
          <p:cNvPr id="9" name="Text 6"/>
          <p:cNvSpPr/>
          <p:nvPr/>
        </p:nvSpPr>
        <p:spPr>
          <a:xfrm>
            <a:off x="228600" y="3860066"/>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0</a:t>
            </a:r>
            <a:endParaRPr lang="en-US" sz="1440" dirty="0"/>
          </a:p>
        </p:txBody>
      </p:sp>
      <p:sp>
        <p:nvSpPr>
          <p:cNvPr id="10" name="Text 7"/>
          <p:cNvSpPr/>
          <p:nvPr/>
        </p:nvSpPr>
        <p:spPr>
          <a:xfrm>
            <a:off x="756191" y="3933524"/>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1</a:t>
            </a:r>
            <a:endParaRPr lang="en-US" sz="1440" dirty="0"/>
          </a:p>
        </p:txBody>
      </p:sp>
      <p:sp>
        <p:nvSpPr>
          <p:cNvPr id="11" name="Text 8"/>
          <p:cNvSpPr/>
          <p:nvPr/>
        </p:nvSpPr>
        <p:spPr>
          <a:xfrm>
            <a:off x="1480975" y="3933524"/>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2</a:t>
            </a:r>
            <a:endParaRPr lang="en-US" sz="1440" dirty="0"/>
          </a:p>
        </p:txBody>
      </p:sp>
      <p:sp>
        <p:nvSpPr>
          <p:cNvPr id="12" name="Text 9"/>
          <p:cNvSpPr/>
          <p:nvPr/>
        </p:nvSpPr>
        <p:spPr>
          <a:xfrm>
            <a:off x="2205760" y="3933524"/>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3</a:t>
            </a:r>
            <a:endParaRPr lang="en-US" sz="1440" dirty="0"/>
          </a:p>
        </p:txBody>
      </p:sp>
      <p:sp>
        <p:nvSpPr>
          <p:cNvPr id="13" name="Text 10"/>
          <p:cNvSpPr/>
          <p:nvPr/>
        </p:nvSpPr>
        <p:spPr>
          <a:xfrm>
            <a:off x="2930544" y="3933524"/>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4</a:t>
            </a:r>
            <a:endParaRPr lang="en-US" sz="1440" dirty="0"/>
          </a:p>
        </p:txBody>
      </p:sp>
      <p:sp>
        <p:nvSpPr>
          <p:cNvPr id="14" name="Text 11"/>
          <p:cNvSpPr/>
          <p:nvPr/>
        </p:nvSpPr>
        <p:spPr>
          <a:xfrm>
            <a:off x="3655329" y="3933524"/>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5</a:t>
            </a:r>
            <a:endParaRPr lang="en-US" sz="1440" dirty="0"/>
          </a:p>
        </p:txBody>
      </p:sp>
      <p:sp>
        <p:nvSpPr>
          <p:cNvPr id="15" name="Text 12"/>
          <p:cNvSpPr/>
          <p:nvPr/>
        </p:nvSpPr>
        <p:spPr>
          <a:xfrm>
            <a:off x="228600" y="1150532"/>
            <a:ext cx="467909" cy="347472"/>
          </a:xfrm>
          <a:prstGeom prst="rect">
            <a:avLst/>
          </a:prstGeom>
          <a:noFill/>
          <a:ln/>
        </p:spPr>
        <p:txBody>
          <a:bodyPr wrap="square" lIns="95250" tIns="95250" rIns="95250" bIns="95250" rtlCol="0" anchor="t">
            <a:spAutoFit/>
          </a:bodyPr>
          <a:lstStyle/>
          <a:p>
            <a:pPr algn="ct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5</a:t>
            </a:r>
            <a:endParaRPr lang="en-US" sz="1440" dirty="0"/>
          </a:p>
        </p:txBody>
      </p:sp>
      <p:sp>
        <p:nvSpPr>
          <p:cNvPr id="16" name="Text 13"/>
          <p:cNvSpPr/>
          <p:nvPr/>
        </p:nvSpPr>
        <p:spPr>
          <a:xfrm>
            <a:off x="4598718" y="1561777"/>
            <a:ext cx="4337372" cy="42062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584" b="1" dirty="0">
                <a:solidFill>
                  <a:srgbClr val="2273FF"/>
                </a:solidFill>
                <a:latin typeface="Noto Sans" pitchFamily="34" charset="0"/>
                <a:ea typeface="Noto Sans" pitchFamily="34" charset="-122"/>
                <a:cs typeface="Noto Sans" pitchFamily="34" charset="-120"/>
              </a:rPr>
              <a:t>Visualization Demo</a:t>
            </a:r>
            <a:endParaRPr lang="en-US" sz="1440" dirty="0"/>
          </a:p>
        </p:txBody>
      </p:sp>
      <p:sp>
        <p:nvSpPr>
          <p:cNvPr id="17" name="Text 14"/>
          <p:cNvSpPr/>
          <p:nvPr/>
        </p:nvSpPr>
        <p:spPr>
          <a:xfrm>
            <a:off x="4598718" y="1883988"/>
            <a:ext cx="4337372" cy="950976"/>
          </a:xfrm>
          <a:prstGeom prst="rect">
            <a:avLst/>
          </a:prstGeom>
          <a:noFill/>
          <a:ln/>
        </p:spPr>
        <p:txBody>
          <a:bodyPr wrap="square" lIns="95250" tIns="95250" rIns="95250" bIns="95250" rtlCol="0" anchor="t">
            <a:spAutoFit/>
          </a:bodyPr>
          <a:lstStyle/>
          <a:p>
            <a:pPr indent="0" marL="0">
              <a:lnSpc>
                <a:spcPct val="100800"/>
              </a:lnSpc>
              <a:spcBef>
                <a:spcPts val="375"/>
              </a:spcBef>
              <a:buNone/>
            </a:pPr>
            <a:r>
              <a:rPr lang="en-US" sz="1152" dirty="0">
                <a:solidFill>
                  <a:srgbClr val="00070F"/>
                </a:solidFill>
                <a:latin typeface="Noto Sans" pitchFamily="34" charset="0"/>
                <a:ea typeface="Noto Sans" pitchFamily="34" charset="-122"/>
                <a:cs typeface="Noto Sans" pitchFamily="34" charset="-120"/>
              </a:rPr>
              <a:t>Power BI demo with interactive filters</a:t>
            </a:r>
            <a:endParaRPr lang="en-US" sz="144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910616" y="1761615"/>
            <a:ext cx="3395570" cy="100584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4320" b="1" dirty="0">
                <a:solidFill>
                  <a:srgbClr val="0F53C5"/>
                </a:solidFill>
                <a:latin typeface="Noto Sans" pitchFamily="34" charset="0"/>
                <a:ea typeface="Noto Sans" pitchFamily="34" charset="-122"/>
                <a:cs typeface="Noto Sans" pitchFamily="34" charset="-120"/>
              </a:rPr>
              <a:t>Thanks！</a:t>
            </a:r>
            <a:endParaRPr lang="en-US" sz="14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734457" y="1840230"/>
            <a:ext cx="2430077" cy="731520"/>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880" b="1" spc="144" kern="0" dirty="0">
                <a:solidFill>
                  <a:srgbClr val="00070F"/>
                </a:solidFill>
                <a:latin typeface="Noto Sans" pitchFamily="34" charset="0"/>
                <a:ea typeface="Noto Sans" pitchFamily="34" charset="-122"/>
                <a:cs typeface="Noto Sans" pitchFamily="34" charset="-120"/>
              </a:rPr>
              <a:t>AGENDA</a:t>
            </a:r>
            <a:endParaRPr lang="en-US" sz="1440" dirty="0"/>
          </a:p>
        </p:txBody>
      </p:sp>
      <p:sp>
        <p:nvSpPr>
          <p:cNvPr id="3" name="Text 1"/>
          <p:cNvSpPr/>
          <p:nvPr/>
        </p:nvSpPr>
        <p:spPr>
          <a:xfrm>
            <a:off x="4358046" y="613599"/>
            <a:ext cx="4278638"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296" dirty="0">
                <a:solidFill>
                  <a:srgbClr val="00070F"/>
                </a:solidFill>
                <a:latin typeface="Noto Sans" pitchFamily="34" charset="0"/>
                <a:ea typeface="Noto Sans" pitchFamily="34" charset="-122"/>
                <a:cs typeface="Noto Sans" pitchFamily="34" charset="-120"/>
              </a:rPr>
              <a:t>Project Overview</a:t>
            </a:r>
            <a:endParaRPr lang="en-US" sz="1440" dirty="0"/>
          </a:p>
        </p:txBody>
      </p:sp>
      <p:sp>
        <p:nvSpPr>
          <p:cNvPr id="4" name="Text 2"/>
          <p:cNvSpPr/>
          <p:nvPr/>
        </p:nvSpPr>
        <p:spPr>
          <a:xfrm>
            <a:off x="3927249" y="558735"/>
            <a:ext cx="713232"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F53C5"/>
                </a:solidFill>
                <a:latin typeface="Noto Sans" pitchFamily="34" charset="0"/>
                <a:ea typeface="Noto Sans" pitchFamily="34" charset="-122"/>
                <a:cs typeface="Noto Sans" pitchFamily="34" charset="-120"/>
              </a:rPr>
              <a:t>01</a:t>
            </a:r>
            <a:endParaRPr lang="en-US" sz="1440" dirty="0"/>
          </a:p>
        </p:txBody>
      </p:sp>
      <p:sp>
        <p:nvSpPr>
          <p:cNvPr id="5" name="Text 3"/>
          <p:cNvSpPr/>
          <p:nvPr/>
        </p:nvSpPr>
        <p:spPr>
          <a:xfrm>
            <a:off x="4358046" y="1107756"/>
            <a:ext cx="4278478"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296" dirty="0">
                <a:solidFill>
                  <a:srgbClr val="00070F"/>
                </a:solidFill>
                <a:latin typeface="Noto Sans" pitchFamily="34" charset="0"/>
                <a:ea typeface="Noto Sans" pitchFamily="34" charset="-122"/>
                <a:cs typeface="Noto Sans" pitchFamily="34" charset="-120"/>
              </a:rPr>
              <a:t>Approach &amp; Methodologies</a:t>
            </a:r>
            <a:endParaRPr lang="en-US" sz="1440" dirty="0"/>
          </a:p>
        </p:txBody>
      </p:sp>
      <p:sp>
        <p:nvSpPr>
          <p:cNvPr id="6" name="Text 4"/>
          <p:cNvSpPr/>
          <p:nvPr/>
        </p:nvSpPr>
        <p:spPr>
          <a:xfrm>
            <a:off x="3927249" y="1052892"/>
            <a:ext cx="713232"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F53C5"/>
                </a:solidFill>
                <a:latin typeface="Noto Sans" pitchFamily="34" charset="0"/>
                <a:ea typeface="Noto Sans" pitchFamily="34" charset="-122"/>
                <a:cs typeface="Noto Sans" pitchFamily="34" charset="-120"/>
              </a:rPr>
              <a:t>02</a:t>
            </a:r>
            <a:endParaRPr lang="en-US" sz="1440" dirty="0"/>
          </a:p>
        </p:txBody>
      </p:sp>
      <p:sp>
        <p:nvSpPr>
          <p:cNvPr id="7" name="Text 5"/>
          <p:cNvSpPr/>
          <p:nvPr/>
        </p:nvSpPr>
        <p:spPr>
          <a:xfrm>
            <a:off x="4358046" y="1601914"/>
            <a:ext cx="4278638"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Noto Sans" pitchFamily="34" charset="0"/>
                <a:ea typeface="Noto Sans" pitchFamily="34" charset="-122"/>
                <a:cs typeface="Noto Sans" pitchFamily="34" charset="-120"/>
              </a:rPr>
              <a:t>Data Understanding &amp; Preparation</a:t>
            </a:r>
            <a:endParaRPr lang="en-US" sz="1440" dirty="0"/>
          </a:p>
        </p:txBody>
      </p:sp>
      <p:sp>
        <p:nvSpPr>
          <p:cNvPr id="8" name="Text 6"/>
          <p:cNvSpPr/>
          <p:nvPr/>
        </p:nvSpPr>
        <p:spPr>
          <a:xfrm>
            <a:off x="3927249" y="1547050"/>
            <a:ext cx="713232"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F53C5"/>
                </a:solidFill>
                <a:latin typeface="Noto Sans" pitchFamily="34" charset="0"/>
                <a:ea typeface="Noto Sans" pitchFamily="34" charset="-122"/>
                <a:cs typeface="Noto Sans" pitchFamily="34" charset="-120"/>
              </a:rPr>
              <a:t>03</a:t>
            </a:r>
            <a:endParaRPr lang="en-US" sz="1440" dirty="0"/>
          </a:p>
        </p:txBody>
      </p:sp>
      <p:sp>
        <p:nvSpPr>
          <p:cNvPr id="9" name="Text 7"/>
          <p:cNvSpPr/>
          <p:nvPr/>
        </p:nvSpPr>
        <p:spPr>
          <a:xfrm>
            <a:off x="4358046" y="2113978"/>
            <a:ext cx="4278638"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Noto Sans" pitchFamily="34" charset="0"/>
                <a:ea typeface="Noto Sans" pitchFamily="34" charset="-122"/>
                <a:cs typeface="Noto Sans" pitchFamily="34" charset="-120"/>
              </a:rPr>
              <a:t>Building a Realistic Dataset</a:t>
            </a:r>
            <a:endParaRPr lang="en-US" sz="1440" dirty="0"/>
          </a:p>
        </p:txBody>
      </p:sp>
      <p:sp>
        <p:nvSpPr>
          <p:cNvPr id="10" name="Text 8"/>
          <p:cNvSpPr/>
          <p:nvPr/>
        </p:nvSpPr>
        <p:spPr>
          <a:xfrm>
            <a:off x="3927249" y="2059114"/>
            <a:ext cx="713232"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F53C5"/>
                </a:solidFill>
                <a:latin typeface="Noto Sans" pitchFamily="34" charset="0"/>
                <a:ea typeface="Noto Sans" pitchFamily="34" charset="-122"/>
                <a:cs typeface="Noto Sans" pitchFamily="34" charset="-120"/>
              </a:rPr>
              <a:t>04</a:t>
            </a:r>
            <a:endParaRPr lang="en-US" sz="1440" dirty="0"/>
          </a:p>
        </p:txBody>
      </p:sp>
      <p:sp>
        <p:nvSpPr>
          <p:cNvPr id="11" name="Text 9"/>
          <p:cNvSpPr/>
          <p:nvPr/>
        </p:nvSpPr>
        <p:spPr>
          <a:xfrm>
            <a:off x="4358046" y="2626614"/>
            <a:ext cx="4278638"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Noto Sans" pitchFamily="34" charset="0"/>
                <a:ea typeface="Noto Sans" pitchFamily="34" charset="-122"/>
                <a:cs typeface="Noto Sans" pitchFamily="34" charset="-120"/>
              </a:rPr>
              <a:t>Visual Analytics</a:t>
            </a:r>
            <a:endParaRPr lang="en-US" sz="1440" dirty="0"/>
          </a:p>
        </p:txBody>
      </p:sp>
      <p:sp>
        <p:nvSpPr>
          <p:cNvPr id="12" name="Text 10"/>
          <p:cNvSpPr/>
          <p:nvPr/>
        </p:nvSpPr>
        <p:spPr>
          <a:xfrm>
            <a:off x="3927249" y="2571750"/>
            <a:ext cx="713232"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F53C5"/>
                </a:solidFill>
                <a:latin typeface="Noto Sans" pitchFamily="34" charset="0"/>
                <a:ea typeface="Noto Sans" pitchFamily="34" charset="-122"/>
                <a:cs typeface="Noto Sans" pitchFamily="34" charset="-120"/>
              </a:rPr>
              <a:t>05</a:t>
            </a:r>
            <a:endParaRPr lang="en-US" sz="1440" dirty="0"/>
          </a:p>
        </p:txBody>
      </p:sp>
      <p:sp>
        <p:nvSpPr>
          <p:cNvPr id="13" name="Text 11"/>
          <p:cNvSpPr/>
          <p:nvPr/>
        </p:nvSpPr>
        <p:spPr>
          <a:xfrm>
            <a:off x="4358046" y="3138678"/>
            <a:ext cx="4278638"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Noto Sans" pitchFamily="34" charset="0"/>
                <a:ea typeface="Noto Sans" pitchFamily="34" charset="-122"/>
                <a:cs typeface="Noto Sans" pitchFamily="34" charset="-120"/>
              </a:rPr>
              <a:t>Project Reflection</a:t>
            </a:r>
            <a:endParaRPr lang="en-US" sz="1440" dirty="0"/>
          </a:p>
        </p:txBody>
      </p:sp>
      <p:sp>
        <p:nvSpPr>
          <p:cNvPr id="14" name="Text 12"/>
          <p:cNvSpPr/>
          <p:nvPr/>
        </p:nvSpPr>
        <p:spPr>
          <a:xfrm>
            <a:off x="3927249" y="3083814"/>
            <a:ext cx="713232"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F53C5"/>
                </a:solidFill>
                <a:latin typeface="Noto Sans" pitchFamily="34" charset="0"/>
                <a:ea typeface="Noto Sans" pitchFamily="34" charset="-122"/>
                <a:cs typeface="Noto Sans" pitchFamily="34" charset="-120"/>
              </a:rPr>
              <a:t>06</a:t>
            </a:r>
            <a:endParaRPr lang="en-US" sz="1440" dirty="0"/>
          </a:p>
        </p:txBody>
      </p:sp>
      <p:sp>
        <p:nvSpPr>
          <p:cNvPr id="15" name="Text 13"/>
          <p:cNvSpPr/>
          <p:nvPr/>
        </p:nvSpPr>
        <p:spPr>
          <a:xfrm>
            <a:off x="4358046" y="3650742"/>
            <a:ext cx="4278638"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Noto Sans" pitchFamily="34" charset="0"/>
                <a:ea typeface="Noto Sans" pitchFamily="34" charset="-122"/>
                <a:cs typeface="Noto Sans" pitchFamily="34" charset="-120"/>
              </a:rPr>
              <a:t>Future Scope</a:t>
            </a:r>
            <a:endParaRPr lang="en-US" sz="1440" dirty="0"/>
          </a:p>
        </p:txBody>
      </p:sp>
      <p:sp>
        <p:nvSpPr>
          <p:cNvPr id="16" name="Text 14"/>
          <p:cNvSpPr/>
          <p:nvPr/>
        </p:nvSpPr>
        <p:spPr>
          <a:xfrm>
            <a:off x="3927249" y="3595878"/>
            <a:ext cx="713232"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F53C5"/>
                </a:solidFill>
                <a:latin typeface="Noto Sans" pitchFamily="34" charset="0"/>
                <a:ea typeface="Noto Sans" pitchFamily="34" charset="-122"/>
                <a:cs typeface="Noto Sans" pitchFamily="34" charset="-120"/>
              </a:rPr>
              <a:t>07</a:t>
            </a:r>
            <a:endParaRPr lang="en-US" sz="1440" dirty="0"/>
          </a:p>
        </p:txBody>
      </p:sp>
      <p:sp>
        <p:nvSpPr>
          <p:cNvPr id="17" name="Text 15"/>
          <p:cNvSpPr/>
          <p:nvPr/>
        </p:nvSpPr>
        <p:spPr>
          <a:xfrm>
            <a:off x="4358046" y="4162806"/>
            <a:ext cx="4278638" cy="45720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440" dirty="0">
                <a:solidFill>
                  <a:srgbClr val="00070F"/>
                </a:solidFill>
                <a:latin typeface="Noto Sans" pitchFamily="34" charset="0"/>
                <a:ea typeface="Noto Sans" pitchFamily="34" charset="-122"/>
                <a:cs typeface="Noto Sans" pitchFamily="34" charset="-120"/>
              </a:rPr>
              <a:t>Demo &amp; Closing</a:t>
            </a:r>
            <a:endParaRPr lang="en-US" sz="1440" dirty="0"/>
          </a:p>
        </p:txBody>
      </p:sp>
      <p:sp>
        <p:nvSpPr>
          <p:cNvPr id="18" name="Text 16"/>
          <p:cNvSpPr/>
          <p:nvPr/>
        </p:nvSpPr>
        <p:spPr>
          <a:xfrm>
            <a:off x="3927249" y="4107942"/>
            <a:ext cx="713232"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F53C5"/>
                </a:solidFill>
                <a:latin typeface="Noto Sans" pitchFamily="34" charset="0"/>
                <a:ea typeface="Noto Sans" pitchFamily="34" charset="-122"/>
                <a:cs typeface="Noto Sans" pitchFamily="34" charset="-120"/>
              </a:rPr>
              <a:t>08</a:t>
            </a:r>
            <a:endParaRPr lang="en-US" sz="14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0" y="2199606"/>
            <a:ext cx="4176875" cy="539496"/>
          </a:xfrm>
          <a:prstGeom prst="rect">
            <a:avLst/>
          </a:prstGeom>
          <a:noFill/>
          <a:ln/>
        </p:spPr>
        <p:txBody>
          <a:bodyPr wrap="square" lIns="95250" tIns="95250" rIns="95250" bIns="95250" rtlCol="0" anchor="ctr"/>
          <a:lstStyle/>
          <a:p>
            <a:pPr indent="0" marL="0">
              <a:lnSpc>
                <a:spcPct val="100000"/>
              </a:lnSpc>
              <a:spcBef>
                <a:spcPts val="375"/>
              </a:spcBef>
              <a:buNone/>
            </a:pPr>
            <a:r>
              <a:rPr lang="en-US" sz="2304" b="1" dirty="0">
                <a:solidFill>
                  <a:srgbClr val="00070F"/>
                </a:solidFill>
                <a:latin typeface="Noto Sans" pitchFamily="34" charset="0"/>
                <a:ea typeface="Noto Sans" pitchFamily="34" charset="-122"/>
                <a:cs typeface="Noto Sans" pitchFamily="34" charset="-120"/>
              </a:rPr>
              <a:t>Project Overview</a:t>
            </a:r>
            <a:endParaRPr lang="en-US" sz="1440" dirty="0"/>
          </a:p>
        </p:txBody>
      </p:sp>
      <p:sp>
        <p:nvSpPr>
          <p:cNvPr id="3" name="Text 1"/>
          <p:cNvSpPr/>
          <p:nvPr/>
        </p:nvSpPr>
        <p:spPr>
          <a:xfrm>
            <a:off x="2393670" y="1719546"/>
            <a:ext cx="1723908" cy="14996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6912" b="1" dirty="0">
                <a:solidFill>
                  <a:srgbClr val="FFFFFF"/>
                </a:solidFill>
                <a:latin typeface="Noto Sans" pitchFamily="34" charset="0"/>
                <a:ea typeface="Noto Sans" pitchFamily="34" charset="-122"/>
                <a:cs typeface="Noto Sans" pitchFamily="34" charset="-120"/>
              </a:rPr>
              <a:t>01</a:t>
            </a:r>
            <a:endParaRPr lang="en-US" sz="14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flipH="1" flipV="1">
            <a:off x="4153734" y="904342"/>
            <a:ext cx="4797464" cy="3847795"/>
          </a:xfrm>
          <a:prstGeom prst="rect">
            <a:avLst/>
          </a:prstGeom>
        </p:spPr>
      </p:pic>
      <p:pic>
        <p:nvPicPr>
          <p:cNvPr id="3" name="Image 1" descr="preencoded.png">    </p:cNvPr>
          <p:cNvPicPr>
            <a:picLocks noChangeAspect="1"/>
          </p:cNvPicPr>
          <p:nvPr/>
        </p:nvPicPr>
        <p:blipFill>
          <a:blip r:embed="rId2"/>
          <a:stretch>
            <a:fillRect/>
          </a:stretch>
        </p:blipFill>
        <p:spPr>
          <a:xfrm>
            <a:off x="192802" y="904384"/>
            <a:ext cx="4797729" cy="3847668"/>
          </a:xfrm>
          <a:prstGeom prst="rect">
            <a:avLst/>
          </a:prstGeom>
        </p:spPr>
      </p:pic>
      <p:pic>
        <p:nvPicPr>
          <p:cNvPr id="4" name="Image 2" descr="preencoded.png">    </p:cNvPr>
          <p:cNvPicPr>
            <a:picLocks noChangeAspect="1"/>
          </p:cNvPicPr>
          <p:nvPr/>
        </p:nvPicPr>
        <p:blipFill>
          <a:blip r:embed="rId3"/>
          <a:stretch>
            <a:fillRect/>
          </a:stretch>
        </p:blipFill>
        <p:spPr>
          <a:xfrm>
            <a:off x="412654" y="1164946"/>
            <a:ext cx="3477463" cy="512978"/>
          </a:xfrm>
          <a:prstGeom prst="rect">
            <a:avLst/>
          </a:prstGeom>
        </p:spPr>
      </p:pic>
      <p:pic>
        <p:nvPicPr>
          <p:cNvPr id="5" name="Image 3" descr="preencoded.png">    </p:cNvPr>
          <p:cNvPicPr>
            <a:picLocks noChangeAspect="1"/>
          </p:cNvPicPr>
          <p:nvPr/>
        </p:nvPicPr>
        <p:blipFill>
          <a:blip r:embed="rId4"/>
          <a:stretch>
            <a:fillRect/>
          </a:stretch>
        </p:blipFill>
        <p:spPr>
          <a:xfrm>
            <a:off x="4000137" y="2348998"/>
            <a:ext cx="1084241" cy="1084241"/>
          </a:xfrm>
          <a:prstGeom prst="rect">
            <a:avLst/>
          </a:prstGeom>
        </p:spPr>
      </p:pic>
      <p:pic>
        <p:nvPicPr>
          <p:cNvPr id="6" name="Image 4" descr="preencoded.png">    </p:cNvPr>
          <p:cNvPicPr>
            <a:picLocks noChangeAspect="1"/>
          </p:cNvPicPr>
          <p:nvPr/>
        </p:nvPicPr>
        <p:blipFill>
          <a:blip r:embed="rId5"/>
          <a:stretch>
            <a:fillRect/>
          </a:stretch>
        </p:blipFill>
        <p:spPr>
          <a:xfrm>
            <a:off x="4384725" y="2733586"/>
            <a:ext cx="315065" cy="315065"/>
          </a:xfrm>
          <a:prstGeom prst="rect">
            <a:avLst/>
          </a:prstGeom>
        </p:spPr>
      </p:pic>
      <p:pic>
        <p:nvPicPr>
          <p:cNvPr id="7" name="Image 5" descr="preencoded.png">    </p:cNvPr>
          <p:cNvPicPr>
            <a:picLocks noChangeAspect="1"/>
          </p:cNvPicPr>
          <p:nvPr/>
        </p:nvPicPr>
        <p:blipFill>
          <a:blip r:embed="rId6"/>
          <a:stretch>
            <a:fillRect/>
          </a:stretch>
        </p:blipFill>
        <p:spPr>
          <a:xfrm>
            <a:off x="5262575" y="1164946"/>
            <a:ext cx="3477167" cy="512978"/>
          </a:xfrm>
          <a:prstGeom prst="rect">
            <a:avLst/>
          </a:prstGeom>
        </p:spPr>
      </p:pic>
      <p:sp>
        <p:nvSpPr>
          <p:cNvPr id="8" name="Text 0"/>
          <p:cNvSpPr/>
          <p:nvPr/>
        </p:nvSpPr>
        <p:spPr>
          <a:xfrm>
            <a:off x="412654" y="1224382"/>
            <a:ext cx="3477463" cy="393192"/>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440" b="1" dirty="0">
                <a:solidFill>
                  <a:srgbClr val="FFFFFF"/>
                </a:solidFill>
                <a:latin typeface="Noto Sans" pitchFamily="34" charset="0"/>
                <a:ea typeface="Noto Sans" pitchFamily="34" charset="-122"/>
                <a:cs typeface="Noto Sans" pitchFamily="34" charset="-120"/>
              </a:rPr>
              <a:t>PROJECT OVERVIEW</a:t>
            </a:r>
            <a:endParaRPr lang="en-US" sz="1440" dirty="0"/>
          </a:p>
        </p:txBody>
      </p:sp>
      <p:sp>
        <p:nvSpPr>
          <p:cNvPr id="9" name="Text 1"/>
          <p:cNvSpPr/>
          <p:nvPr/>
        </p:nvSpPr>
        <p:spPr>
          <a:xfrm>
            <a:off x="412654" y="2014423"/>
            <a:ext cx="3477463" cy="102412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Analyzing student data to support early identification of at-risk students and to enhance success and retention strategies for the Student Success Team at JCUB.</a:t>
            </a:r>
            <a:endParaRPr lang="en-US" sz="1440" dirty="0"/>
          </a:p>
        </p:txBody>
      </p:sp>
      <p:sp>
        <p:nvSpPr>
          <p:cNvPr id="10" name="Text 2"/>
          <p:cNvSpPr/>
          <p:nvPr/>
        </p:nvSpPr>
        <p:spPr>
          <a:xfrm>
            <a:off x="5262575" y="1224394"/>
            <a:ext cx="3477463" cy="393192"/>
          </a:xfrm>
          <a:prstGeom prst="rect">
            <a:avLst/>
          </a:prstGeom>
          <a:noFill/>
          <a:ln/>
        </p:spPr>
        <p:txBody>
          <a:bodyPr wrap="square" lIns="95250" tIns="95250" rIns="95250" bIns="95250" rtlCol="0" anchor="ctr"/>
          <a:lstStyle/>
          <a:p>
            <a:pPr algn="ctr" indent="0" marL="0">
              <a:lnSpc>
                <a:spcPct val="100000"/>
              </a:lnSpc>
              <a:spcBef>
                <a:spcPts val="375"/>
              </a:spcBef>
              <a:buNone/>
            </a:pPr>
            <a:r>
              <a:rPr lang="en-US" sz="1440" b="1" dirty="0">
                <a:solidFill>
                  <a:srgbClr val="FFFFFF"/>
                </a:solidFill>
                <a:latin typeface="Noto Sans" pitchFamily="34" charset="0"/>
                <a:ea typeface="Noto Sans" pitchFamily="34" charset="-122"/>
                <a:cs typeface="Noto Sans" pitchFamily="34" charset="-120"/>
              </a:rPr>
              <a:t>GOAL</a:t>
            </a:r>
            <a:endParaRPr lang="en-US" sz="1440" dirty="0"/>
          </a:p>
        </p:txBody>
      </p:sp>
      <p:sp>
        <p:nvSpPr>
          <p:cNvPr id="11" name="Text 3"/>
          <p:cNvSpPr/>
          <p:nvPr/>
        </p:nvSpPr>
        <p:spPr>
          <a:xfrm>
            <a:off x="5324526" y="1942090"/>
            <a:ext cx="3477463" cy="1746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To develop a robust, rule-based risk assessment system that identifies students at risk early, providing actionable insights to support timely interventions by the Learning Centre. </a:t>
            </a:r>
            <a:endParaRPr lang="en-US" sz="1440" dirty="0"/>
          </a:p>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To improve student outcomes with the aim of reducing dropout rates.</a:t>
            </a:r>
            <a:endParaRPr lang="en-US" sz="14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197227" y="143501"/>
            <a:ext cx="8416693"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Research and Development </a:t>
            </a:r>
            <a:endParaRPr lang="en-US" sz="1440" dirty="0"/>
          </a:p>
        </p:txBody>
      </p:sp>
      <p:sp>
        <p:nvSpPr>
          <p:cNvPr id="4" name="Shape 1"/>
          <p:cNvSpPr/>
          <p:nvPr/>
        </p:nvSpPr>
        <p:spPr>
          <a:xfrm>
            <a:off x="4577622" y="1325681"/>
            <a:ext cx="3658" cy="2594352"/>
          </a:xfrm>
          <a:custGeom>
            <a:avLst/>
            <a:gdLst/>
            <a:ahLst/>
            <a:cxnLst/>
            <a:rect l="l" t="t" r="r" b="b"/>
            <a:pathLst>
              <a:path w="3658" h="2594352">
                <a:moveTo>
                  <a:pt x="3658" y="2594352"/>
                </a:moveTo>
                <a:moveTo>
                  <a:pt x="3658" y="2594352"/>
                </a:moveTo>
                <a:lnTo>
                  <a:pt x="0" y="0"/>
                </a:lnTo>
              </a:path>
            </a:pathLst>
          </a:custGeom>
          <a:noFill/>
          <a:ln w="9525">
            <a:solidFill>
              <a:srgbClr val="2273FF"/>
            </a:solidFill>
            <a:prstDash val="dash"/>
            <a:headEnd type="none"/>
            <a:tailEnd type="none"/>
          </a:ln>
        </p:spPr>
      </p:sp>
      <p:sp>
        <p:nvSpPr>
          <p:cNvPr id="5" name="Shape 2"/>
          <p:cNvSpPr/>
          <p:nvPr/>
        </p:nvSpPr>
        <p:spPr>
          <a:xfrm>
            <a:off x="4489839" y="3920033"/>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2273FF"/>
          </a:solidFill>
          <a:ln/>
        </p:spPr>
      </p:sp>
      <p:sp>
        <p:nvSpPr>
          <p:cNvPr id="6" name="Shape 3"/>
          <p:cNvSpPr/>
          <p:nvPr/>
        </p:nvSpPr>
        <p:spPr>
          <a:xfrm>
            <a:off x="4489839" y="3027883"/>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2273FF"/>
          </a:solidFill>
          <a:ln/>
        </p:spPr>
      </p:sp>
      <p:sp>
        <p:nvSpPr>
          <p:cNvPr id="7" name="Shape 4"/>
          <p:cNvSpPr/>
          <p:nvPr/>
        </p:nvSpPr>
        <p:spPr>
          <a:xfrm>
            <a:off x="4489839" y="2144878"/>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2273FF"/>
          </a:solidFill>
          <a:ln/>
        </p:spPr>
      </p:sp>
      <p:sp>
        <p:nvSpPr>
          <p:cNvPr id="8" name="Shape 5"/>
          <p:cNvSpPr/>
          <p:nvPr/>
        </p:nvSpPr>
        <p:spPr>
          <a:xfrm>
            <a:off x="4489839" y="1188720"/>
            <a:ext cx="182880" cy="182880"/>
          </a:xfrm>
          <a:custGeom>
            <a:avLst/>
            <a:gdLst/>
            <a:ahLst/>
            <a:cxnLst/>
            <a:rect l="l" t="t" r="r" b="b"/>
            <a:pathLst>
              <a:path w="182880" h="182880">
                <a:moveTo>
                  <a:pt x="91440" y="0"/>
                </a:moveTo>
                <a:moveTo>
                  <a:pt x="91440" y="0"/>
                </a:moveTo>
                <a:cubicBezTo>
                  <a:pt x="141907" y="0"/>
                  <a:pt x="182880" y="40973"/>
                  <a:pt x="182880" y="91440"/>
                </a:cubicBezTo>
                <a:cubicBezTo>
                  <a:pt x="182880" y="141907"/>
                  <a:pt x="141907" y="182880"/>
                  <a:pt x="91440" y="182880"/>
                </a:cubicBezTo>
                <a:cubicBezTo>
                  <a:pt x="40973" y="182880"/>
                  <a:pt x="0" y="141907"/>
                  <a:pt x="0" y="91440"/>
                </a:cubicBezTo>
                <a:cubicBezTo>
                  <a:pt x="0" y="40973"/>
                  <a:pt x="40973" y="0"/>
                  <a:pt x="91440" y="0"/>
                </a:cubicBezTo>
                <a:close/>
              </a:path>
            </a:pathLst>
          </a:custGeom>
          <a:solidFill>
            <a:srgbClr val="2273FF"/>
          </a:solidFill>
          <a:ln/>
        </p:spPr>
      </p:sp>
      <p:sp>
        <p:nvSpPr>
          <p:cNvPr id="9" name="Text 6"/>
          <p:cNvSpPr/>
          <p:nvPr/>
        </p:nvSpPr>
        <p:spPr>
          <a:xfrm>
            <a:off x="281216" y="914400"/>
            <a:ext cx="4124357" cy="731520"/>
          </a:xfrm>
          <a:prstGeom prst="rect">
            <a:avLst/>
          </a:prstGeom>
          <a:noFill/>
          <a:ln/>
        </p:spPr>
        <p:txBody>
          <a:bodyPr wrap="square" lIns="95250" tIns="95250" rIns="95250" bIns="95250" rtlCol="0" anchor="t">
            <a:spAutoFit/>
          </a:bodyPr>
          <a:lstStyle/>
          <a:p>
            <a:pPr algn="r" indent="0" marL="0">
              <a:lnSpc>
                <a:spcPct val="112500"/>
              </a:lnSpc>
              <a:spcBef>
                <a:spcPts val="375"/>
              </a:spcBef>
              <a:buNone/>
            </a:pPr>
            <a:r>
              <a:rPr lang="en-US" sz="1296" b="1" dirty="0">
                <a:solidFill>
                  <a:srgbClr val="2273FF"/>
                </a:solidFill>
                <a:latin typeface="Noto Sans" pitchFamily="34" charset="0"/>
                <a:ea typeface="Noto Sans" pitchFamily="34" charset="-122"/>
                <a:cs typeface="Noto Sans" pitchFamily="34" charset="-120"/>
              </a:rPr>
              <a:t>International students face psychosocial, cultural, and financial challenges</a:t>
            </a:r>
            <a:endParaRPr lang="en-US" sz="1440" dirty="0"/>
          </a:p>
        </p:txBody>
      </p:sp>
      <p:sp>
        <p:nvSpPr>
          <p:cNvPr id="10" name="Text 7"/>
          <p:cNvSpPr/>
          <p:nvPr/>
        </p:nvSpPr>
        <p:spPr>
          <a:xfrm>
            <a:off x="4786296" y="1925727"/>
            <a:ext cx="4087564" cy="73152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296" b="1" dirty="0">
                <a:solidFill>
                  <a:srgbClr val="2273FF"/>
                </a:solidFill>
                <a:latin typeface="Noto Sans" pitchFamily="34" charset="0"/>
                <a:ea typeface="Noto Sans" pitchFamily="34" charset="-122"/>
                <a:cs typeface="Noto Sans" pitchFamily="34" charset="-120"/>
              </a:rPr>
              <a:t>Academic data (grades, attendance) are key to identifying a</a:t>
            </a:r>
            <a:pPr indent="0" marL="0">
              <a:lnSpc>
                <a:spcPct val="112500"/>
              </a:lnSpc>
              <a:spcBef>
                <a:spcPts val="375"/>
              </a:spcBef>
              <a:buNone/>
            </a:pPr>
            <a:r>
              <a:rPr lang="en-US" sz="1296" b="1" dirty="0">
                <a:solidFill>
                  <a:srgbClr val="2273FF"/>
                </a:solidFill>
                <a:latin typeface="Noto Sans" pitchFamily="34" charset="0"/>
                <a:ea typeface="Noto Sans" pitchFamily="34" charset="-122"/>
                <a:cs typeface="Noto Sans" pitchFamily="34" charset="-120"/>
              </a:rPr>
              <a:t>t-risk students</a:t>
            </a:r>
            <a:endParaRPr lang="en-US" sz="1440" dirty="0"/>
          </a:p>
        </p:txBody>
      </p:sp>
      <p:sp>
        <p:nvSpPr>
          <p:cNvPr id="11" name="Text 8"/>
          <p:cNvSpPr/>
          <p:nvPr/>
        </p:nvSpPr>
        <p:spPr>
          <a:xfrm>
            <a:off x="4786296" y="2460651"/>
            <a:ext cx="4087564"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 (Akçapınar et al., 2019)</a:t>
            </a:r>
            <a:endParaRPr lang="en-US" sz="1440" dirty="0"/>
          </a:p>
        </p:txBody>
      </p:sp>
      <p:sp>
        <p:nvSpPr>
          <p:cNvPr id="12" name="Text 9"/>
          <p:cNvSpPr/>
          <p:nvPr/>
        </p:nvSpPr>
        <p:spPr>
          <a:xfrm>
            <a:off x="270139" y="2655265"/>
            <a:ext cx="4124357" cy="731520"/>
          </a:xfrm>
          <a:prstGeom prst="rect">
            <a:avLst/>
          </a:prstGeom>
          <a:noFill/>
          <a:ln/>
        </p:spPr>
        <p:txBody>
          <a:bodyPr wrap="square" lIns="95250" tIns="95250" rIns="95250" bIns="95250" rtlCol="0" anchor="t">
            <a:spAutoFit/>
          </a:bodyPr>
          <a:lstStyle/>
          <a:p>
            <a:pPr algn="r" indent="0" marL="0">
              <a:lnSpc>
                <a:spcPct val="112500"/>
              </a:lnSpc>
              <a:spcBef>
                <a:spcPts val="375"/>
              </a:spcBef>
              <a:buNone/>
            </a:pPr>
            <a:r>
              <a:rPr lang="en-US" sz="1296" b="1" dirty="0">
                <a:solidFill>
                  <a:srgbClr val="2273FF"/>
                </a:solidFill>
                <a:latin typeface="Noto Sans" pitchFamily="34" charset="0"/>
                <a:ea typeface="Noto Sans" pitchFamily="34" charset="-122"/>
                <a:cs typeface="Noto Sans" pitchFamily="34" charset="-120"/>
              </a:rPr>
              <a:t>ML models show high accuracy in early performance prediction</a:t>
            </a:r>
            <a:endParaRPr lang="en-US" sz="1440" dirty="0"/>
          </a:p>
        </p:txBody>
      </p:sp>
      <p:sp>
        <p:nvSpPr>
          <p:cNvPr id="13" name="Text 10"/>
          <p:cNvSpPr/>
          <p:nvPr/>
        </p:nvSpPr>
        <p:spPr>
          <a:xfrm>
            <a:off x="197227" y="3190189"/>
            <a:ext cx="4124357" cy="393192"/>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(Abdul Bujang et al., 2021) </a:t>
            </a:r>
            <a:endParaRPr lang="en-US" sz="1440" dirty="0"/>
          </a:p>
        </p:txBody>
      </p:sp>
      <p:sp>
        <p:nvSpPr>
          <p:cNvPr id="14" name="Text 11"/>
          <p:cNvSpPr/>
          <p:nvPr/>
        </p:nvSpPr>
        <p:spPr>
          <a:xfrm>
            <a:off x="4786296" y="3685178"/>
            <a:ext cx="4087564" cy="731520"/>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1296" b="1" dirty="0">
                <a:solidFill>
                  <a:srgbClr val="2273FF"/>
                </a:solidFill>
                <a:latin typeface="Noto Sans" pitchFamily="34" charset="0"/>
                <a:ea typeface="Noto Sans" pitchFamily="34" charset="-122"/>
                <a:cs typeface="Noto Sans" pitchFamily="34" charset="-120"/>
              </a:rPr>
              <a:t>Academic records alone can predict academic standing </a:t>
            </a:r>
            <a:endParaRPr lang="en-US" sz="1440" dirty="0"/>
          </a:p>
        </p:txBody>
      </p:sp>
      <p:sp>
        <p:nvSpPr>
          <p:cNvPr id="15" name="Text 12"/>
          <p:cNvSpPr/>
          <p:nvPr/>
        </p:nvSpPr>
        <p:spPr>
          <a:xfrm>
            <a:off x="197227" y="1541374"/>
            <a:ext cx="4087564"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(Jameel et al., 2022; Khawaja &amp; Stallman, 2011; Forbes-Mewett &amp; Sawyer, 2016)</a:t>
            </a:r>
            <a:endParaRPr lang="en-US" sz="1440" dirty="0"/>
          </a:p>
        </p:txBody>
      </p:sp>
      <p:sp>
        <p:nvSpPr>
          <p:cNvPr id="16" name="Text 13"/>
          <p:cNvSpPr/>
          <p:nvPr/>
        </p:nvSpPr>
        <p:spPr>
          <a:xfrm>
            <a:off x="4672719" y="4264298"/>
            <a:ext cx="1431957" cy="393192"/>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(Yusof et al., 2018)</a:t>
            </a:r>
            <a:endParaRPr lang="en-US" sz="14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0" y="2199606"/>
            <a:ext cx="4176875" cy="539496"/>
          </a:xfrm>
          <a:prstGeom prst="rect">
            <a:avLst/>
          </a:prstGeom>
          <a:noFill/>
          <a:ln/>
        </p:spPr>
        <p:txBody>
          <a:bodyPr wrap="square" lIns="95250" tIns="95250" rIns="95250" bIns="95250" rtlCol="0" anchor="ctr"/>
          <a:lstStyle/>
          <a:p>
            <a:pPr indent="0" marL="0">
              <a:lnSpc>
                <a:spcPct val="100000"/>
              </a:lnSpc>
              <a:spcBef>
                <a:spcPts val="375"/>
              </a:spcBef>
              <a:buNone/>
            </a:pPr>
            <a:r>
              <a:rPr lang="en-US" sz="2304" b="1" dirty="0">
                <a:solidFill>
                  <a:srgbClr val="00070F"/>
                </a:solidFill>
                <a:latin typeface="Noto Sans" pitchFamily="34" charset="0"/>
                <a:ea typeface="Noto Sans" pitchFamily="34" charset="-122"/>
                <a:cs typeface="Noto Sans" pitchFamily="34" charset="-120"/>
              </a:rPr>
              <a:t>Approach &amp; Methodologies</a:t>
            </a:r>
            <a:endParaRPr lang="en-US" sz="1440" dirty="0"/>
          </a:p>
        </p:txBody>
      </p:sp>
      <p:sp>
        <p:nvSpPr>
          <p:cNvPr id="3" name="Text 1"/>
          <p:cNvSpPr/>
          <p:nvPr/>
        </p:nvSpPr>
        <p:spPr>
          <a:xfrm>
            <a:off x="2393670" y="1719546"/>
            <a:ext cx="1723908" cy="1499616"/>
          </a:xfrm>
          <a:prstGeom prst="rect">
            <a:avLst/>
          </a:prstGeom>
          <a:noFill/>
          <a:ln/>
        </p:spPr>
        <p:txBody>
          <a:bodyPr wrap="square" lIns="95250" tIns="95250" rIns="95250" bIns="95250" rtlCol="0" anchor="ctr">
            <a:spAutoFit/>
          </a:bodyPr>
          <a:lstStyle/>
          <a:p>
            <a:pPr algn="ctr" indent="0" marL="0">
              <a:lnSpc>
                <a:spcPct val="112500"/>
              </a:lnSpc>
              <a:spcBef>
                <a:spcPts val="375"/>
              </a:spcBef>
              <a:buNone/>
            </a:pPr>
            <a:r>
              <a:rPr lang="en-US" sz="6912" b="1" dirty="0">
                <a:solidFill>
                  <a:srgbClr val="FFFFFF"/>
                </a:solidFill>
                <a:latin typeface="Noto Sans" pitchFamily="34" charset="0"/>
                <a:ea typeface="Noto Sans" pitchFamily="34" charset="-122"/>
                <a:cs typeface="Noto Sans" pitchFamily="34" charset="-120"/>
              </a:rPr>
              <a:t>02</a:t>
            </a:r>
            <a:endParaRPr lang="en-US" sz="14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97227" y="143501"/>
            <a:ext cx="2525032" cy="566928"/>
          </a:xfrm>
          <a:prstGeom prst="rect">
            <a:avLst/>
          </a:prstGeom>
          <a:noFill/>
          <a:ln/>
        </p:spPr>
        <p:txBody>
          <a:bodyPr wrap="square" lIns="95250" tIns="95250" rIns="95250" bIns="95250" rtlCol="0" anchor="t">
            <a:spAutoFit/>
          </a:bodyPr>
          <a:lstStyle/>
          <a:p>
            <a:pPr algn="just"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Methodologies</a:t>
            </a:r>
            <a:endParaRPr lang="en-US" sz="1440" dirty="0"/>
          </a:p>
        </p:txBody>
      </p:sp>
      <p:sp>
        <p:nvSpPr>
          <p:cNvPr id="3" name="Shape 1"/>
          <p:cNvSpPr/>
          <p:nvPr/>
        </p:nvSpPr>
        <p:spPr>
          <a:xfrm>
            <a:off x="6639960" y="1921681"/>
            <a:ext cx="2241485" cy="593993"/>
          </a:xfrm>
          <a:custGeom>
            <a:avLst/>
            <a:gdLst/>
            <a:ahLst/>
            <a:cxnLst/>
            <a:rect l="l" t="t" r="r" b="b"/>
            <a:pathLst>
              <a:path w="2241485" h="593993">
                <a:moveTo>
                  <a:pt x="0" y="0"/>
                </a:moveTo>
                <a:moveTo>
                  <a:pt x="0" y="0"/>
                </a:moveTo>
                <a:lnTo>
                  <a:pt x="2241485" y="0"/>
                </a:lnTo>
                <a:lnTo>
                  <a:pt x="2241485" y="593993"/>
                </a:lnTo>
                <a:lnTo>
                  <a:pt x="0" y="593993"/>
                </a:lnTo>
                <a:close/>
              </a:path>
            </a:pathLst>
          </a:custGeom>
          <a:solidFill>
            <a:srgbClr val="1DA6FF"/>
          </a:solidFill>
          <a:ln/>
        </p:spPr>
      </p:sp>
      <p:sp>
        <p:nvSpPr>
          <p:cNvPr id="4" name="Shape 2"/>
          <p:cNvSpPr/>
          <p:nvPr/>
        </p:nvSpPr>
        <p:spPr>
          <a:xfrm>
            <a:off x="4515159" y="1624684"/>
            <a:ext cx="2241485" cy="593993"/>
          </a:xfrm>
          <a:custGeom>
            <a:avLst/>
            <a:gdLst/>
            <a:ahLst/>
            <a:cxnLst/>
            <a:rect l="l" t="t" r="r" b="b"/>
            <a:pathLst>
              <a:path w="2241485" h="593993">
                <a:moveTo>
                  <a:pt x="0" y="0"/>
                </a:moveTo>
                <a:moveTo>
                  <a:pt x="0" y="0"/>
                </a:moveTo>
                <a:lnTo>
                  <a:pt x="2241485" y="0"/>
                </a:lnTo>
                <a:lnTo>
                  <a:pt x="2241485" y="593993"/>
                </a:lnTo>
                <a:lnTo>
                  <a:pt x="0" y="593993"/>
                </a:lnTo>
                <a:close/>
              </a:path>
            </a:pathLst>
          </a:custGeom>
          <a:solidFill>
            <a:srgbClr val="2273FF"/>
          </a:solidFill>
          <a:ln/>
        </p:spPr>
      </p:sp>
      <p:sp>
        <p:nvSpPr>
          <p:cNvPr id="5" name="Shape 3"/>
          <p:cNvSpPr/>
          <p:nvPr/>
        </p:nvSpPr>
        <p:spPr>
          <a:xfrm>
            <a:off x="2390357" y="1327687"/>
            <a:ext cx="2241485" cy="593993"/>
          </a:xfrm>
          <a:custGeom>
            <a:avLst/>
            <a:gdLst/>
            <a:ahLst/>
            <a:cxnLst/>
            <a:rect l="l" t="t" r="r" b="b"/>
            <a:pathLst>
              <a:path w="2241485" h="593993">
                <a:moveTo>
                  <a:pt x="0" y="0"/>
                </a:moveTo>
                <a:moveTo>
                  <a:pt x="0" y="0"/>
                </a:moveTo>
                <a:lnTo>
                  <a:pt x="2241485" y="0"/>
                </a:lnTo>
                <a:lnTo>
                  <a:pt x="2241485" y="593993"/>
                </a:lnTo>
                <a:lnTo>
                  <a:pt x="0" y="593993"/>
                </a:lnTo>
                <a:close/>
              </a:path>
            </a:pathLst>
          </a:custGeom>
          <a:solidFill>
            <a:srgbClr val="1DA6FF"/>
          </a:solidFill>
          <a:ln/>
        </p:spPr>
      </p:sp>
      <p:sp>
        <p:nvSpPr>
          <p:cNvPr id="6" name="Shape 4"/>
          <p:cNvSpPr/>
          <p:nvPr/>
        </p:nvSpPr>
        <p:spPr>
          <a:xfrm>
            <a:off x="262555" y="1097720"/>
            <a:ext cx="2241485" cy="593993"/>
          </a:xfrm>
          <a:custGeom>
            <a:avLst/>
            <a:gdLst/>
            <a:ahLst/>
            <a:cxnLst/>
            <a:rect l="l" t="t" r="r" b="b"/>
            <a:pathLst>
              <a:path w="2241485" h="593993">
                <a:moveTo>
                  <a:pt x="0" y="0"/>
                </a:moveTo>
                <a:moveTo>
                  <a:pt x="0" y="0"/>
                </a:moveTo>
                <a:lnTo>
                  <a:pt x="2241485" y="0"/>
                </a:lnTo>
                <a:lnTo>
                  <a:pt x="2241485" y="593993"/>
                </a:lnTo>
                <a:lnTo>
                  <a:pt x="0" y="593993"/>
                </a:lnTo>
                <a:close/>
              </a:path>
            </a:pathLst>
          </a:custGeom>
          <a:solidFill>
            <a:srgbClr val="2273FF"/>
          </a:solidFill>
          <a:ln/>
        </p:spPr>
      </p:sp>
      <p:sp>
        <p:nvSpPr>
          <p:cNvPr id="7" name="Text 5"/>
          <p:cNvSpPr/>
          <p:nvPr/>
        </p:nvSpPr>
        <p:spPr>
          <a:xfrm>
            <a:off x="262555" y="1097720"/>
            <a:ext cx="851764"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Noto Sans" pitchFamily="34" charset="0"/>
                <a:ea typeface="Noto Sans" pitchFamily="34" charset="-122"/>
                <a:cs typeface="Noto Sans" pitchFamily="34" charset="-120"/>
              </a:rPr>
              <a:t>01</a:t>
            </a:r>
            <a:endParaRPr lang="en-US" sz="1440" dirty="0"/>
          </a:p>
        </p:txBody>
      </p:sp>
      <p:sp>
        <p:nvSpPr>
          <p:cNvPr id="8" name="Text 6"/>
          <p:cNvSpPr/>
          <p:nvPr/>
        </p:nvSpPr>
        <p:spPr>
          <a:xfrm>
            <a:off x="2507040" y="1327992"/>
            <a:ext cx="851764"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Noto Sans" pitchFamily="34" charset="0"/>
                <a:ea typeface="Noto Sans" pitchFamily="34" charset="-122"/>
                <a:cs typeface="Noto Sans" pitchFamily="34" charset="-120"/>
              </a:rPr>
              <a:t>02</a:t>
            </a:r>
            <a:endParaRPr lang="en-US" sz="1440" dirty="0"/>
          </a:p>
        </p:txBody>
      </p:sp>
      <p:sp>
        <p:nvSpPr>
          <p:cNvPr id="9" name="Text 7"/>
          <p:cNvSpPr/>
          <p:nvPr/>
        </p:nvSpPr>
        <p:spPr>
          <a:xfrm>
            <a:off x="4631841" y="1624836"/>
            <a:ext cx="851764"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Noto Sans" pitchFamily="34" charset="0"/>
                <a:ea typeface="Noto Sans" pitchFamily="34" charset="-122"/>
                <a:cs typeface="Noto Sans" pitchFamily="34" charset="-120"/>
              </a:rPr>
              <a:t>03</a:t>
            </a:r>
            <a:endParaRPr lang="en-US" sz="1440" dirty="0"/>
          </a:p>
        </p:txBody>
      </p:sp>
      <p:sp>
        <p:nvSpPr>
          <p:cNvPr id="10" name="Text 8"/>
          <p:cNvSpPr/>
          <p:nvPr/>
        </p:nvSpPr>
        <p:spPr>
          <a:xfrm>
            <a:off x="6756643" y="1921681"/>
            <a:ext cx="851764" cy="566928"/>
          </a:xfrm>
          <a:prstGeom prst="rect">
            <a:avLst/>
          </a:prstGeom>
          <a:noFill/>
          <a:ln/>
        </p:spPr>
        <p:txBody>
          <a:bodyPr wrap="square" lIns="95250" tIns="95250" rIns="95250" bIns="95250" rtlCol="0" anchor="t">
            <a:spAutoFit/>
          </a:bodyPr>
          <a:lstStyle/>
          <a:p>
            <a:pPr algn="ctr" indent="0" marL="0">
              <a:lnSpc>
                <a:spcPct val="112500"/>
              </a:lnSpc>
              <a:spcBef>
                <a:spcPts val="375"/>
              </a:spcBef>
              <a:buNone/>
            </a:pPr>
            <a:r>
              <a:rPr lang="en-US" sz="2016" b="1" dirty="0">
                <a:solidFill>
                  <a:srgbClr val="FFFFFF"/>
                </a:solidFill>
                <a:latin typeface="Noto Sans" pitchFamily="34" charset="0"/>
                <a:ea typeface="Noto Sans" pitchFamily="34" charset="-122"/>
                <a:cs typeface="Noto Sans" pitchFamily="34" charset="-120"/>
              </a:rPr>
              <a:t>04</a:t>
            </a:r>
            <a:endParaRPr lang="en-US" sz="1440" dirty="0"/>
          </a:p>
        </p:txBody>
      </p:sp>
      <p:sp>
        <p:nvSpPr>
          <p:cNvPr id="11" name="Text 9"/>
          <p:cNvSpPr/>
          <p:nvPr/>
        </p:nvSpPr>
        <p:spPr>
          <a:xfrm>
            <a:off x="262555" y="1682138"/>
            <a:ext cx="2127802"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Data Preprocessing</a:t>
            </a:r>
            <a:endParaRPr lang="en-US" sz="1440" dirty="0"/>
          </a:p>
        </p:txBody>
      </p:sp>
      <p:sp>
        <p:nvSpPr>
          <p:cNvPr id="12" name="Text 10"/>
          <p:cNvSpPr/>
          <p:nvPr/>
        </p:nvSpPr>
        <p:spPr>
          <a:xfrm>
            <a:off x="262555" y="2282685"/>
            <a:ext cx="2079924" cy="81381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Removed inconsistencies, handled missing values, and optimized dataset structure.</a:t>
            </a:r>
            <a:endParaRPr lang="en-US" sz="1440" dirty="0"/>
          </a:p>
        </p:txBody>
      </p:sp>
      <p:sp>
        <p:nvSpPr>
          <p:cNvPr id="13" name="Text 11"/>
          <p:cNvSpPr/>
          <p:nvPr/>
        </p:nvSpPr>
        <p:spPr>
          <a:xfrm>
            <a:off x="2390357" y="1912105"/>
            <a:ext cx="2124802" cy="393192"/>
          </a:xfrm>
          <a:prstGeom prst="rect">
            <a:avLst/>
          </a:prstGeom>
          <a:noFill/>
          <a:ln/>
        </p:spPr>
        <p:txBody>
          <a:bodyPr wrap="square" lIns="95250" tIns="95250" rIns="95250" bIns="95250" rtlCol="0" anchor="t">
            <a:spAutoFit/>
          </a:bodyPr>
          <a:lstStyle/>
          <a:p>
            <a:pPr indent="0" marL="0">
              <a:lnSpc>
                <a:spcPct val="100000"/>
              </a:lnSpc>
              <a:buNone/>
            </a:pPr>
            <a:r>
              <a:rPr lang="en-US" sz="1296" b="1" dirty="0">
                <a:solidFill>
                  <a:srgbClr val="1DA6FF"/>
                </a:solidFill>
                <a:latin typeface="Noto Sans" pitchFamily="34" charset="0"/>
                <a:ea typeface="Noto Sans" pitchFamily="34" charset="-122"/>
                <a:cs typeface="Noto Sans" pitchFamily="34" charset="-120"/>
              </a:rPr>
              <a:t>Feature Engineering</a:t>
            </a:r>
            <a:endParaRPr lang="en-US" sz="1440" dirty="0"/>
          </a:p>
        </p:txBody>
      </p:sp>
      <p:sp>
        <p:nvSpPr>
          <p:cNvPr id="14" name="Text 12"/>
          <p:cNvSpPr/>
          <p:nvPr/>
        </p:nvSpPr>
        <p:spPr>
          <a:xfrm>
            <a:off x="2390757" y="2512384"/>
            <a:ext cx="2124402" cy="603504"/>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Transforming Raw Data into Meaningful Inputs</a:t>
            </a:r>
            <a:endParaRPr lang="en-US" sz="1440" dirty="0"/>
          </a:p>
        </p:txBody>
      </p:sp>
      <p:sp>
        <p:nvSpPr>
          <p:cNvPr id="15" name="Text 13"/>
          <p:cNvSpPr/>
          <p:nvPr/>
        </p:nvSpPr>
        <p:spPr>
          <a:xfrm>
            <a:off x="4515159" y="2189501"/>
            <a:ext cx="2241485"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Rule-Based Risk Scoring</a:t>
            </a:r>
            <a:pPr indent="0" marL="0">
              <a:lnSpc>
                <a:spcPct val="100000"/>
              </a:lnSpc>
              <a:spcBef>
                <a:spcPts val="375"/>
              </a:spcBef>
              <a:buNone/>
            </a:pPr>
            <a:endParaRPr lang="en-US" sz="1440" dirty="0"/>
          </a:p>
        </p:txBody>
      </p:sp>
      <p:sp>
        <p:nvSpPr>
          <p:cNvPr id="16" name="Text 14"/>
          <p:cNvSpPr/>
          <p:nvPr/>
        </p:nvSpPr>
        <p:spPr>
          <a:xfrm>
            <a:off x="4515159" y="2799269"/>
            <a:ext cx="2124802" cy="81381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A method to assign risk levels based on predefined conditions or thresholds</a:t>
            </a:r>
            <a:endParaRPr lang="en-US" sz="1440" dirty="0"/>
          </a:p>
        </p:txBody>
      </p:sp>
      <p:sp>
        <p:nvSpPr>
          <p:cNvPr id="17" name="Text 15"/>
          <p:cNvSpPr/>
          <p:nvPr/>
        </p:nvSpPr>
        <p:spPr>
          <a:xfrm>
            <a:off x="6639960" y="2496523"/>
            <a:ext cx="2241485" cy="393192"/>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296" b="1" dirty="0">
                <a:solidFill>
                  <a:srgbClr val="1DA6FF"/>
                </a:solidFill>
                <a:latin typeface="Noto Sans" pitchFamily="34" charset="0"/>
                <a:ea typeface="Noto Sans" pitchFamily="34" charset="-122"/>
                <a:cs typeface="Noto Sans" pitchFamily="34" charset="-120"/>
              </a:rPr>
              <a:t>Visualization</a:t>
            </a:r>
            <a:endParaRPr lang="en-US" sz="1440" dirty="0"/>
          </a:p>
        </p:txBody>
      </p:sp>
      <p:sp>
        <p:nvSpPr>
          <p:cNvPr id="18" name="Text 16"/>
          <p:cNvSpPr/>
          <p:nvPr/>
        </p:nvSpPr>
        <p:spPr>
          <a:xfrm>
            <a:off x="6639960" y="3105106"/>
            <a:ext cx="2241485" cy="813816"/>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Used Power BI to create interactive, user-friendly dashboards</a:t>
            </a:r>
            <a:endParaRPr lang="en-US" sz="14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97227" y="143501"/>
            <a:ext cx="8416693" cy="566928"/>
          </a:xfrm>
          <a:prstGeom prst="rect">
            <a:avLst/>
          </a:prstGeom>
          <a:noFill/>
          <a:ln/>
        </p:spPr>
        <p:txBody>
          <a:bodyPr wrap="square" lIns="95250" tIns="95250" rIns="95250" bIns="95250" rtlCol="0" anchor="t">
            <a:spAutoFit/>
          </a:bodyPr>
          <a:lstStyle/>
          <a:p>
            <a:pPr indent="0" marL="0">
              <a:lnSpc>
                <a:spcPct val="112500"/>
              </a:lnSpc>
              <a:spcBef>
                <a:spcPts val="375"/>
              </a:spcBef>
              <a:buNone/>
            </a:pPr>
            <a:r>
              <a:rPr lang="en-US" sz="2016" b="1" dirty="0">
                <a:solidFill>
                  <a:srgbClr val="00070F"/>
                </a:solidFill>
                <a:latin typeface="Noto Sans" pitchFamily="34" charset="0"/>
                <a:ea typeface="Noto Sans" pitchFamily="34" charset="-122"/>
                <a:cs typeface="Noto Sans" pitchFamily="34" charset="-120"/>
              </a:rPr>
              <a:t>Python, Power BI, GitHub</a:t>
            </a:r>
            <a:endParaRPr lang="en-US" sz="1440" dirty="0"/>
          </a:p>
        </p:txBody>
      </p:sp>
      <p:sp>
        <p:nvSpPr>
          <p:cNvPr id="3" name="Shape 1"/>
          <p:cNvSpPr/>
          <p:nvPr/>
        </p:nvSpPr>
        <p:spPr>
          <a:xfrm>
            <a:off x="3156336" y="1555135"/>
            <a:ext cx="2734551" cy="2622479"/>
          </a:xfrm>
          <a:custGeom>
            <a:avLst/>
            <a:gdLst/>
            <a:ahLst/>
            <a:cxnLst/>
            <a:rect l="l" t="t" r="r" b="b"/>
            <a:pathLst>
              <a:path w="2734551" h="2622479">
                <a:moveTo>
                  <a:pt x="1367275" y="0"/>
                </a:moveTo>
                <a:moveTo>
                  <a:pt x="1367275" y="0"/>
                </a:moveTo>
                <a:cubicBezTo>
                  <a:pt x="2121895" y="0"/>
                  <a:pt x="2734551" y="587547"/>
                  <a:pt x="2734551" y="1311240"/>
                </a:cubicBezTo>
                <a:cubicBezTo>
                  <a:pt x="2734551" y="2034932"/>
                  <a:pt x="2121895" y="2622479"/>
                  <a:pt x="1367275" y="2622479"/>
                </a:cubicBezTo>
                <a:cubicBezTo>
                  <a:pt x="612656" y="2622479"/>
                  <a:pt x="0" y="2034932"/>
                  <a:pt x="0" y="1311240"/>
                </a:cubicBezTo>
                <a:cubicBezTo>
                  <a:pt x="0" y="587547"/>
                  <a:pt x="612656" y="0"/>
                  <a:pt x="1367275" y="0"/>
                </a:cubicBezTo>
                <a:close/>
              </a:path>
            </a:pathLst>
          </a:custGeom>
          <a:solidFill>
            <a:srgbClr val="2273FF">
              <a:alpha val="20000"/>
            </a:srgbClr>
          </a:solidFill>
          <a:ln/>
        </p:spPr>
      </p:sp>
      <p:sp>
        <p:nvSpPr>
          <p:cNvPr id="4" name="Shape 2"/>
          <p:cNvSpPr/>
          <p:nvPr/>
        </p:nvSpPr>
        <p:spPr>
          <a:xfrm>
            <a:off x="3410349" y="2866375"/>
            <a:ext cx="2197652" cy="0"/>
          </a:xfrm>
          <a:custGeom>
            <a:avLst/>
            <a:gdLst/>
            <a:ahLst/>
            <a:cxnLst/>
            <a:rect l="l" t="t" r="r" b="b"/>
            <a:pathLst>
              <a:path w="2197652" h="0">
                <a:moveTo>
                  <a:pt x="0" y="0"/>
                </a:moveTo>
                <a:moveTo>
                  <a:pt x="0" y="0"/>
                </a:moveTo>
                <a:quadBezTo>
                  <a:pt x="1098826" y="0"/>
                  <a:pt x="2197652" y="0"/>
                </a:quadBezTo>
              </a:path>
            </a:pathLst>
          </a:custGeom>
          <a:noFill/>
          <a:ln w="19300">
            <a:solidFill>
              <a:srgbClr val="2273FF">
                <a:alpha val="34902"/>
              </a:srgbClr>
            </a:solidFill>
            <a:prstDash val="solid"/>
            <a:headEnd type="none"/>
            <a:tailEnd type="arrow"/>
          </a:ln>
        </p:spPr>
      </p:sp>
      <p:pic>
        <p:nvPicPr>
          <p:cNvPr id="5" name="Image 0" descr="preencoded.png">    </p:cNvPr>
          <p:cNvPicPr>
            <a:picLocks noChangeAspect="1"/>
          </p:cNvPicPr>
          <p:nvPr/>
        </p:nvPicPr>
        <p:blipFill>
          <a:blip r:embed="rId2"/>
          <a:stretch>
            <a:fillRect/>
          </a:stretch>
        </p:blipFill>
        <p:spPr>
          <a:xfrm>
            <a:off x="3633727" y="2012961"/>
            <a:ext cx="1779769" cy="1706828"/>
          </a:xfrm>
          <a:prstGeom prst="rect">
            <a:avLst/>
          </a:prstGeom>
        </p:spPr>
      </p:pic>
      <p:pic>
        <p:nvPicPr>
          <p:cNvPr id="6" name="Image 1" descr="preencoded.png">    </p:cNvPr>
          <p:cNvPicPr>
            <a:picLocks noChangeAspect="1"/>
          </p:cNvPicPr>
          <p:nvPr/>
        </p:nvPicPr>
        <p:blipFill>
          <a:blip r:embed="rId3"/>
          <a:stretch>
            <a:fillRect/>
          </a:stretch>
        </p:blipFill>
        <p:spPr>
          <a:xfrm>
            <a:off x="328364" y="1065630"/>
            <a:ext cx="3818508" cy="1731083"/>
          </a:xfrm>
          <a:prstGeom prst="rect">
            <a:avLst/>
          </a:prstGeom>
        </p:spPr>
      </p:pic>
      <p:pic>
        <p:nvPicPr>
          <p:cNvPr id="7" name="Image 2" descr="preencoded.png">    </p:cNvPr>
          <p:cNvPicPr>
            <a:picLocks noChangeAspect="1"/>
          </p:cNvPicPr>
          <p:nvPr/>
        </p:nvPicPr>
        <p:blipFill>
          <a:blip r:embed="rId4"/>
          <a:stretch>
            <a:fillRect/>
          </a:stretch>
        </p:blipFill>
        <p:spPr>
          <a:xfrm>
            <a:off x="235723" y="1771434"/>
            <a:ext cx="185283" cy="483053"/>
          </a:xfrm>
          <a:prstGeom prst="rect">
            <a:avLst/>
          </a:prstGeom>
        </p:spPr>
      </p:pic>
      <p:sp>
        <p:nvSpPr>
          <p:cNvPr id="8" name="Text 3"/>
          <p:cNvSpPr/>
          <p:nvPr/>
        </p:nvSpPr>
        <p:spPr>
          <a:xfrm>
            <a:off x="531410" y="1229208"/>
            <a:ext cx="2630528" cy="544098"/>
          </a:xfrm>
          <a:prstGeom prst="rect">
            <a:avLst/>
          </a:prstGeom>
          <a:noFill/>
          <a:ln/>
        </p:spPr>
        <p:txBody>
          <a:bodyPr wrap="square" lIns="95250" tIns="95250" rIns="95250" bIns="95250" rtlCol="0" anchor="ct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Python for Data Analysis</a:t>
            </a:r>
            <a:endParaRPr lang="en-US" sz="1440" dirty="0"/>
          </a:p>
        </p:txBody>
      </p:sp>
      <p:sp>
        <p:nvSpPr>
          <p:cNvPr id="9" name="Text 4"/>
          <p:cNvSpPr/>
          <p:nvPr/>
        </p:nvSpPr>
        <p:spPr>
          <a:xfrm>
            <a:off x="531410" y="1677694"/>
            <a:ext cx="2624925" cy="102412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Cleaned student data, engineered features, and implemented rule-based risk scoring system for early identification.</a:t>
            </a:r>
            <a:endParaRPr lang="en-US" sz="1440" dirty="0"/>
          </a:p>
        </p:txBody>
      </p:sp>
      <p:pic>
        <p:nvPicPr>
          <p:cNvPr id="10" name="Image 3" descr="preencoded.png">    </p:cNvPr>
          <p:cNvPicPr>
            <a:picLocks noChangeAspect="1"/>
          </p:cNvPicPr>
          <p:nvPr/>
        </p:nvPicPr>
        <p:blipFill>
          <a:blip r:embed="rId5"/>
          <a:stretch>
            <a:fillRect/>
          </a:stretch>
        </p:blipFill>
        <p:spPr>
          <a:xfrm>
            <a:off x="328364" y="2978189"/>
            <a:ext cx="3818508" cy="1731083"/>
          </a:xfrm>
          <a:prstGeom prst="rect">
            <a:avLst/>
          </a:prstGeom>
        </p:spPr>
      </p:pic>
      <p:pic>
        <p:nvPicPr>
          <p:cNvPr id="11" name="Image 4" descr="preencoded.png">    </p:cNvPr>
          <p:cNvPicPr>
            <a:picLocks noChangeAspect="1"/>
          </p:cNvPicPr>
          <p:nvPr/>
        </p:nvPicPr>
        <p:blipFill>
          <a:blip r:embed="rId6"/>
          <a:stretch>
            <a:fillRect/>
          </a:stretch>
        </p:blipFill>
        <p:spPr>
          <a:xfrm>
            <a:off x="235723" y="3520415"/>
            <a:ext cx="185283" cy="483053"/>
          </a:xfrm>
          <a:prstGeom prst="rect">
            <a:avLst/>
          </a:prstGeom>
        </p:spPr>
      </p:pic>
      <p:sp>
        <p:nvSpPr>
          <p:cNvPr id="12" name="Text 5"/>
          <p:cNvSpPr/>
          <p:nvPr/>
        </p:nvSpPr>
        <p:spPr>
          <a:xfrm>
            <a:off x="531410" y="2996073"/>
            <a:ext cx="2630528" cy="524342"/>
          </a:xfrm>
          <a:prstGeom prst="rect">
            <a:avLst/>
          </a:prstGeom>
          <a:noFill/>
          <a:ln/>
        </p:spPr>
        <p:txBody>
          <a:bodyPr wrap="square" lIns="95250" tIns="95250" rIns="95250" bIns="95250" rtlCol="0" anchor="ctr"/>
          <a:lstStyle/>
          <a:p>
            <a:pP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Power BI for Visualization</a:t>
            </a:r>
            <a:endParaRPr lang="en-US" sz="1440" dirty="0"/>
          </a:p>
        </p:txBody>
      </p:sp>
      <p:sp>
        <p:nvSpPr>
          <p:cNvPr id="13" name="Text 6"/>
          <p:cNvSpPr/>
          <p:nvPr/>
        </p:nvSpPr>
        <p:spPr>
          <a:xfrm>
            <a:off x="531410" y="3439334"/>
            <a:ext cx="2624925" cy="1024128"/>
          </a:xfrm>
          <a:prstGeom prst="rect">
            <a:avLst/>
          </a:prstGeom>
          <a:noFill/>
          <a:ln/>
        </p:spPr>
        <p:txBody>
          <a:bodyPr wrap="square" lIns="95250" tIns="95250" rIns="95250" bIns="95250" rtlCol="0" anchor="t">
            <a:spAutoFit/>
          </a:bodyPr>
          <a:lstStyle/>
          <a:p>
            <a:pP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Created interactive dashboards to display risk levels, attendance patterns, and assessment outcomes for targeted interventions.</a:t>
            </a:r>
            <a:endParaRPr lang="en-US" sz="1440" dirty="0"/>
          </a:p>
        </p:txBody>
      </p:sp>
      <p:pic>
        <p:nvPicPr>
          <p:cNvPr id="14" name="Image 5" descr="preencoded.png">    </p:cNvPr>
          <p:cNvPicPr>
            <a:picLocks noChangeAspect="1"/>
          </p:cNvPicPr>
          <p:nvPr/>
        </p:nvPicPr>
        <p:blipFill>
          <a:blip r:embed="rId7"/>
          <a:stretch>
            <a:fillRect/>
          </a:stretch>
        </p:blipFill>
        <p:spPr>
          <a:xfrm flipH="1">
            <a:off x="4997128" y="1065630"/>
            <a:ext cx="3818508" cy="1731083"/>
          </a:xfrm>
          <a:prstGeom prst="rect">
            <a:avLst/>
          </a:prstGeom>
        </p:spPr>
      </p:pic>
      <p:pic>
        <p:nvPicPr>
          <p:cNvPr id="15" name="Image 6" descr="preencoded.png">    </p:cNvPr>
          <p:cNvPicPr>
            <a:picLocks noChangeAspect="1"/>
          </p:cNvPicPr>
          <p:nvPr/>
        </p:nvPicPr>
        <p:blipFill>
          <a:blip r:embed="rId8"/>
          <a:stretch>
            <a:fillRect/>
          </a:stretch>
        </p:blipFill>
        <p:spPr>
          <a:xfrm flipH="1">
            <a:off x="8722995" y="1813587"/>
            <a:ext cx="185283" cy="483053"/>
          </a:xfrm>
          <a:prstGeom prst="rect">
            <a:avLst/>
          </a:prstGeom>
        </p:spPr>
      </p:pic>
      <p:sp>
        <p:nvSpPr>
          <p:cNvPr id="16" name="Text 7"/>
          <p:cNvSpPr/>
          <p:nvPr/>
        </p:nvSpPr>
        <p:spPr>
          <a:xfrm>
            <a:off x="5964038" y="1229208"/>
            <a:ext cx="2630528" cy="542226"/>
          </a:xfrm>
          <a:prstGeom prst="rect">
            <a:avLst/>
          </a:prstGeom>
          <a:noFill/>
          <a:ln/>
        </p:spPr>
        <p:txBody>
          <a:bodyPr wrap="square" lIns="95250" tIns="95250" rIns="95250" bIns="95250" rtlCol="0" anchor="ctr"/>
          <a:lstStyle/>
          <a:p>
            <a:pPr algn="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GitHub for Collaboration</a:t>
            </a:r>
            <a:endParaRPr lang="en-US" sz="1440" dirty="0"/>
          </a:p>
        </p:txBody>
      </p:sp>
      <p:sp>
        <p:nvSpPr>
          <p:cNvPr id="17" name="Text 8"/>
          <p:cNvSpPr/>
          <p:nvPr/>
        </p:nvSpPr>
        <p:spPr>
          <a:xfrm>
            <a:off x="5964038" y="1677694"/>
            <a:ext cx="2630528" cy="1024128"/>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Managed code versioning, documentation, and team collaboration throughout project development phases.</a:t>
            </a:r>
            <a:endParaRPr lang="en-US" sz="1440" dirty="0"/>
          </a:p>
        </p:txBody>
      </p:sp>
      <p:pic>
        <p:nvPicPr>
          <p:cNvPr id="18" name="Image 7" descr="preencoded.png">    </p:cNvPr>
          <p:cNvPicPr>
            <a:picLocks noChangeAspect="1"/>
          </p:cNvPicPr>
          <p:nvPr/>
        </p:nvPicPr>
        <p:blipFill>
          <a:blip r:embed="rId9"/>
          <a:stretch>
            <a:fillRect/>
          </a:stretch>
        </p:blipFill>
        <p:spPr>
          <a:xfrm flipH="1">
            <a:off x="4997128" y="2978189"/>
            <a:ext cx="3818508" cy="1731083"/>
          </a:xfrm>
          <a:prstGeom prst="rect">
            <a:avLst/>
          </a:prstGeom>
        </p:spPr>
      </p:pic>
      <p:pic>
        <p:nvPicPr>
          <p:cNvPr id="19" name="Image 8" descr="preencoded.png">    </p:cNvPr>
          <p:cNvPicPr>
            <a:picLocks noChangeAspect="1"/>
          </p:cNvPicPr>
          <p:nvPr/>
        </p:nvPicPr>
        <p:blipFill>
          <a:blip r:embed="rId10"/>
          <a:stretch>
            <a:fillRect/>
          </a:stretch>
        </p:blipFill>
        <p:spPr>
          <a:xfrm flipH="1">
            <a:off x="8722995" y="3478262"/>
            <a:ext cx="185283" cy="483053"/>
          </a:xfrm>
          <a:prstGeom prst="rect">
            <a:avLst/>
          </a:prstGeom>
        </p:spPr>
      </p:pic>
      <p:sp>
        <p:nvSpPr>
          <p:cNvPr id="20" name="Text 9"/>
          <p:cNvSpPr/>
          <p:nvPr/>
        </p:nvSpPr>
        <p:spPr>
          <a:xfrm>
            <a:off x="5964038" y="2978189"/>
            <a:ext cx="2630528" cy="555203"/>
          </a:xfrm>
          <a:prstGeom prst="rect">
            <a:avLst/>
          </a:prstGeom>
          <a:noFill/>
          <a:ln/>
        </p:spPr>
        <p:txBody>
          <a:bodyPr wrap="square" lIns="95250" tIns="95250" rIns="95250" bIns="95250" rtlCol="0" anchor="ctr"/>
          <a:lstStyle/>
          <a:p>
            <a:pPr algn="r" indent="0" marL="0">
              <a:lnSpc>
                <a:spcPct val="100000"/>
              </a:lnSpc>
              <a:spcBef>
                <a:spcPts val="375"/>
              </a:spcBef>
              <a:buNone/>
            </a:pPr>
            <a:r>
              <a:rPr lang="en-US" sz="1296" b="1" dirty="0">
                <a:solidFill>
                  <a:srgbClr val="2273FF"/>
                </a:solidFill>
                <a:latin typeface="Noto Sans" pitchFamily="34" charset="0"/>
                <a:ea typeface="Noto Sans" pitchFamily="34" charset="-122"/>
                <a:cs typeface="Noto Sans" pitchFamily="34" charset="-120"/>
              </a:rPr>
              <a:t>Integration Benefits</a:t>
            </a:r>
            <a:endParaRPr lang="en-US" sz="1440" dirty="0"/>
          </a:p>
        </p:txBody>
      </p:sp>
      <p:sp>
        <p:nvSpPr>
          <p:cNvPr id="21" name="Text 10"/>
          <p:cNvSpPr/>
          <p:nvPr/>
        </p:nvSpPr>
        <p:spPr>
          <a:xfrm>
            <a:off x="5964038" y="3439334"/>
            <a:ext cx="2630528" cy="1024128"/>
          </a:xfrm>
          <a:prstGeom prst="rect">
            <a:avLst/>
          </a:prstGeom>
          <a:noFill/>
          <a:ln/>
        </p:spPr>
        <p:txBody>
          <a:bodyPr wrap="square" lIns="95250" tIns="95250" rIns="95250" bIns="95250" rtlCol="0" anchor="t">
            <a:spAutoFit/>
          </a:bodyPr>
          <a:lstStyle/>
          <a:p>
            <a:pPr algn="r" indent="0" marL="0">
              <a:lnSpc>
                <a:spcPct val="100000"/>
              </a:lnSpc>
              <a:spcBef>
                <a:spcPts val="375"/>
              </a:spcBef>
              <a:buNone/>
            </a:pPr>
            <a:r>
              <a:rPr lang="en-US" sz="1008" dirty="0">
                <a:solidFill>
                  <a:srgbClr val="00070F"/>
                </a:solidFill>
                <a:latin typeface="Noto Sans" pitchFamily="34" charset="0"/>
                <a:ea typeface="Noto Sans" pitchFamily="34" charset="-122"/>
                <a:cs typeface="Noto Sans" pitchFamily="34" charset="-120"/>
              </a:rPr>
              <a:t>Combined tools created scalable framework for data-driven student success monitoring with reduced manual effort.</a:t>
            </a:r>
            <a:endParaRPr lang="en-US" sz="1440" dirty="0"/>
          </a:p>
        </p:txBody>
      </p:sp>
      <p:pic>
        <p:nvPicPr>
          <p:cNvPr id="22" name="Image 9" descr="preencoded.png">    </p:cNvPr>
          <p:cNvPicPr>
            <a:picLocks noChangeAspect="1"/>
          </p:cNvPicPr>
          <p:nvPr/>
        </p:nvPicPr>
        <p:blipFill>
          <a:blip r:embed="rId11"/>
          <a:stretch>
            <a:fillRect/>
          </a:stretch>
        </p:blipFill>
        <p:spPr>
          <a:xfrm>
            <a:off x="4156270" y="2499033"/>
            <a:ext cx="734683" cy="7346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2025-08-04T23:56:33Z</dcterms:created>
  <dcterms:modified xsi:type="dcterms:W3CDTF">2025-08-04T23:56:33Z</dcterms:modified>
</cp:coreProperties>
</file>